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6" r:id="rId2"/>
    <p:sldId id="257" r:id="rId3"/>
    <p:sldId id="27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69" r:id="rId17"/>
    <p:sldId id="270" r:id="rId18"/>
    <p:sldId id="271" r:id="rId19"/>
    <p:sldId id="273" r:id="rId20"/>
    <p:sldId id="274" r:id="rId21"/>
    <p:sldId id="275" r:id="rId22"/>
    <p:sldId id="276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E3E429F-4A5A-4C0E-B89F-7FB5F408149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9F1D846-9603-419B-8EE1-196223D50F5B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76784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429F-4A5A-4C0E-B89F-7FB5F408149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D846-9603-419B-8EE1-196223D50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19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429F-4A5A-4C0E-B89F-7FB5F408149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D846-9603-419B-8EE1-196223D50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3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429F-4A5A-4C0E-B89F-7FB5F408149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D846-9603-419B-8EE1-196223D50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20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3E429F-4A5A-4C0E-B89F-7FB5F408149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F1D846-9603-419B-8EE1-196223D50F5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00868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429F-4A5A-4C0E-B89F-7FB5F408149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D846-9603-419B-8EE1-196223D50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68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429F-4A5A-4C0E-B89F-7FB5F408149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D846-9603-419B-8EE1-196223D50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31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429F-4A5A-4C0E-B89F-7FB5F408149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D846-9603-419B-8EE1-196223D50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61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429F-4A5A-4C0E-B89F-7FB5F408149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D846-9603-419B-8EE1-196223D50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0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3E429F-4A5A-4C0E-B89F-7FB5F408149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F1D846-9603-419B-8EE1-196223D50F5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0598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3E429F-4A5A-4C0E-B89F-7FB5F408149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F1D846-9603-419B-8EE1-196223D50F5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4220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E3E429F-4A5A-4C0E-B89F-7FB5F408149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9F1D846-9603-419B-8EE1-196223D50F5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875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sz="3600" dirty="0" smtClean="0"/>
              <a:t>Поемата „Септември“ – художествени и физични аспекти на бунта</a:t>
            </a:r>
            <a:endParaRPr lang="en-US" sz="3600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/>
              <a:t>Бинарен урок – БЕЛ и Физика и астрономия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90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480" y="259533"/>
            <a:ext cx="5292755" cy="4076940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843406"/>
            <a:ext cx="5071082" cy="3876049"/>
          </a:xfrm>
          <a:prstGeom prst="rect">
            <a:avLst/>
          </a:prstGeom>
        </p:spPr>
      </p:pic>
      <p:sp>
        <p:nvSpPr>
          <p:cNvPr id="4" name="Правоъгълник 3"/>
          <p:cNvSpPr/>
          <p:nvPr/>
        </p:nvSpPr>
        <p:spPr>
          <a:xfrm>
            <a:off x="8201891" y="395567"/>
            <a:ext cx="37407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«Народа </a:t>
            </a:r>
            <a:r>
              <a:rPr lang="ru-RU" dirty="0" err="1" smtClean="0"/>
              <a:t>въстана</a:t>
            </a:r>
            <a:endParaRPr lang="ru-RU" dirty="0" smtClean="0"/>
          </a:p>
          <a:p>
            <a:r>
              <a:rPr lang="ru-RU" dirty="0" smtClean="0"/>
              <a:t>- с </a:t>
            </a:r>
            <a:r>
              <a:rPr lang="ru-RU" dirty="0" err="1" smtClean="0"/>
              <a:t>чук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err="1" smtClean="0"/>
              <a:t>ръката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обсипан</a:t>
            </a:r>
            <a:r>
              <a:rPr lang="ru-RU" dirty="0" smtClean="0"/>
              <a:t> </a:t>
            </a:r>
            <a:r>
              <a:rPr lang="ru-RU" b="1" dirty="0" err="1" smtClean="0"/>
              <a:t>със</a:t>
            </a:r>
            <a:r>
              <a:rPr lang="ru-RU" b="1" dirty="0" smtClean="0"/>
              <a:t> </a:t>
            </a:r>
            <a:r>
              <a:rPr lang="ru-RU" b="1" dirty="0" err="1" smtClean="0"/>
              <a:t>сажди</a:t>
            </a:r>
            <a:r>
              <a:rPr lang="ru-RU" b="1" dirty="0" smtClean="0"/>
              <a:t>, искри и </a:t>
            </a:r>
            <a:r>
              <a:rPr lang="ru-RU" b="1" dirty="0" err="1" smtClean="0"/>
              <a:t>сгурия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със</a:t>
            </a:r>
            <a:r>
              <a:rPr lang="ru-RU" dirty="0" smtClean="0"/>
              <a:t> </a:t>
            </a:r>
            <a:r>
              <a:rPr lang="ru-RU" dirty="0" err="1" smtClean="0"/>
              <a:t>сърп</a:t>
            </a:r>
            <a:r>
              <a:rPr lang="ru-RU" dirty="0" smtClean="0"/>
              <a:t> сред </a:t>
            </a:r>
            <a:r>
              <a:rPr lang="ru-RU" dirty="0" err="1" smtClean="0"/>
              <a:t>полята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просмукан</a:t>
            </a:r>
            <a:r>
              <a:rPr lang="ru-RU" dirty="0" smtClean="0"/>
              <a:t> от влага и </a:t>
            </a:r>
            <a:r>
              <a:rPr lang="ru-RU" dirty="0" err="1" smtClean="0"/>
              <a:t>студ</a:t>
            </a:r>
            <a:r>
              <a:rPr lang="ru-RU" dirty="0" smtClean="0"/>
              <a:t>:</a:t>
            </a:r>
          </a:p>
          <a:p>
            <a:r>
              <a:rPr lang="ru-RU" dirty="0" smtClean="0"/>
              <a:t>хора на </a:t>
            </a:r>
            <a:r>
              <a:rPr lang="ru-RU" b="1" dirty="0" err="1" smtClean="0"/>
              <a:t>черния</a:t>
            </a:r>
            <a:r>
              <a:rPr lang="ru-RU" b="1" dirty="0" smtClean="0"/>
              <a:t> труд</a:t>
            </a:r>
          </a:p>
          <a:p>
            <a:r>
              <a:rPr lang="ru-RU" dirty="0" smtClean="0"/>
              <a:t>с </a:t>
            </a:r>
            <a:r>
              <a:rPr lang="ru-RU" b="1" dirty="0" err="1" smtClean="0"/>
              <a:t>безглаголно</a:t>
            </a:r>
            <a:r>
              <a:rPr lang="ru-RU" b="1" dirty="0" smtClean="0"/>
              <a:t> </a:t>
            </a:r>
            <a:r>
              <a:rPr lang="ru-RU" b="1" dirty="0" err="1" smtClean="0"/>
              <a:t>търпение</a:t>
            </a:r>
            <a:r>
              <a:rPr lang="ru-RU" b="1" dirty="0" smtClean="0"/>
              <a:t> </a:t>
            </a:r>
            <a:r>
              <a:rPr lang="ru-RU" dirty="0" smtClean="0"/>
              <a:t>–»</a:t>
            </a:r>
            <a:endParaRPr lang="en-US" dirty="0"/>
          </a:p>
        </p:txBody>
      </p:sp>
      <p:sp>
        <p:nvSpPr>
          <p:cNvPr id="5" name="Изнесено означение със стрелка нагоре 4"/>
          <p:cNvSpPr/>
          <p:nvPr/>
        </p:nvSpPr>
        <p:spPr>
          <a:xfrm>
            <a:off x="8645555" y="2843406"/>
            <a:ext cx="3034146" cy="344655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Какво е </a:t>
            </a:r>
            <a:r>
              <a:rPr lang="bg-BG" b="1" dirty="0" smtClean="0"/>
              <a:t>абсолютно черно тяло?</a:t>
            </a:r>
          </a:p>
          <a:p>
            <a:pPr algn="ctr"/>
            <a:r>
              <a:rPr lang="bg-BG" b="1" dirty="0" smtClean="0"/>
              <a:t>ЕМС – </a:t>
            </a:r>
            <a:r>
              <a:rPr lang="bg-BG" dirty="0" smtClean="0"/>
              <a:t>видима светлина</a:t>
            </a:r>
            <a:r>
              <a:rPr lang="bg-BG" b="1" dirty="0" smtClean="0"/>
              <a:t>;</a:t>
            </a:r>
          </a:p>
          <a:p>
            <a:pPr algn="ctr"/>
            <a:r>
              <a:rPr lang="bg-BG" b="1" dirty="0" smtClean="0"/>
              <a:t>Какво са  като художествени средства?</a:t>
            </a:r>
            <a:endParaRPr lang="en-US" dirty="0"/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382" y="4886818"/>
            <a:ext cx="2075745" cy="128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9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90600"/>
          </a:xfrm>
        </p:spPr>
        <p:txBody>
          <a:bodyPr/>
          <a:lstStyle/>
          <a:p>
            <a:r>
              <a:rPr lang="bg-BG" dirty="0" smtClean="0"/>
              <a:t>Кой е основният герой в творбата?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371600" y="1828800"/>
            <a:ext cx="3477491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«- </a:t>
            </a:r>
            <a:r>
              <a:rPr lang="ru-RU" dirty="0"/>
              <a:t>скот </a:t>
            </a:r>
            <a:r>
              <a:rPr lang="ru-RU" dirty="0" err="1"/>
              <a:t>като</a:t>
            </a:r>
            <a:r>
              <a:rPr lang="ru-RU" dirty="0"/>
              <a:t> скот</a:t>
            </a:r>
            <a:r>
              <a:rPr lang="ru-RU" dirty="0" smtClean="0"/>
              <a:t>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</a:t>
            </a:r>
            <a:r>
              <a:rPr lang="ru-RU" dirty="0" err="1"/>
              <a:t>хиляди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b="1" dirty="0" err="1" smtClean="0">
                <a:solidFill>
                  <a:srgbClr val="FF0000"/>
                </a:solidFill>
              </a:rPr>
              <a:t>маса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		</a:t>
            </a:r>
            <a:r>
              <a:rPr lang="ru-RU" b="1" dirty="0" smtClean="0"/>
              <a:t>народ</a:t>
            </a:r>
            <a:r>
              <a:rPr lang="ru-RU" dirty="0" smtClean="0"/>
              <a:t>;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хиляди</a:t>
            </a:r>
            <a:r>
              <a:rPr lang="ru-RU" dirty="0"/>
              <a:t> </a:t>
            </a:r>
            <a:r>
              <a:rPr lang="ru-RU" dirty="0" err="1" smtClean="0"/>
              <a:t>вери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вяра</a:t>
            </a:r>
            <a:r>
              <a:rPr lang="ru-RU" dirty="0"/>
              <a:t> в </a:t>
            </a:r>
            <a:r>
              <a:rPr lang="ru-RU" dirty="0" err="1"/>
              <a:t>народний</a:t>
            </a:r>
            <a:r>
              <a:rPr lang="ru-RU" dirty="0"/>
              <a:t> </a:t>
            </a:r>
            <a:r>
              <a:rPr lang="ru-RU" dirty="0" err="1"/>
              <a:t>възход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 err="1" smtClean="0"/>
              <a:t>хиляди</a:t>
            </a:r>
            <a:r>
              <a:rPr lang="ru-RU" dirty="0" smtClean="0"/>
              <a:t> </a:t>
            </a:r>
            <a:r>
              <a:rPr lang="ru-RU" dirty="0"/>
              <a:t>воли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воля за </a:t>
            </a:r>
            <a:r>
              <a:rPr lang="ru-RU" dirty="0" err="1"/>
              <a:t>светъл</a:t>
            </a:r>
            <a:r>
              <a:rPr lang="ru-RU" dirty="0"/>
              <a:t> живот</a:t>
            </a:r>
            <a:r>
              <a:rPr lang="ru-RU" dirty="0" smtClean="0"/>
              <a:t>,»</a:t>
            </a:r>
            <a:endParaRPr lang="en-US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562" y="1454727"/>
            <a:ext cx="4572638" cy="3429479"/>
          </a:xfrm>
          <a:prstGeom prst="rect">
            <a:avLst/>
          </a:prstGeom>
        </p:spPr>
      </p:pic>
      <p:sp>
        <p:nvSpPr>
          <p:cNvPr id="5" name="Облаковидно изнесено означение 4"/>
          <p:cNvSpPr/>
          <p:nvPr/>
        </p:nvSpPr>
        <p:spPr>
          <a:xfrm>
            <a:off x="5015345" y="4530436"/>
            <a:ext cx="2743200" cy="1949612"/>
          </a:xfrm>
          <a:prstGeom prst="cloudCallout">
            <a:avLst>
              <a:gd name="adj1" fmla="val -132351"/>
              <a:gd name="adj2" fmla="val -1151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Физичната величина </a:t>
            </a:r>
            <a:r>
              <a:rPr lang="bg-BG" b="1" u="sng" dirty="0" smtClean="0"/>
              <a:t>маса </a:t>
            </a:r>
            <a:r>
              <a:rPr lang="bg-BG" dirty="0" smtClean="0"/>
              <a:t>е…</a:t>
            </a:r>
            <a:endParaRPr lang="en-US" dirty="0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657" y="5565648"/>
            <a:ext cx="2619375" cy="914400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7494" y="4552949"/>
            <a:ext cx="2400506" cy="147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2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53" y="328806"/>
            <a:ext cx="4572638" cy="3429479"/>
          </a:xfrm>
          <a:prstGeom prst="rect">
            <a:avLst/>
          </a:prstGeom>
        </p:spPr>
      </p:pic>
      <p:sp>
        <p:nvSpPr>
          <p:cNvPr id="3" name="Правоъгълник 2"/>
          <p:cNvSpPr/>
          <p:nvPr/>
        </p:nvSpPr>
        <p:spPr>
          <a:xfrm>
            <a:off x="5680364" y="2503970"/>
            <a:ext cx="292330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«Блесна</a:t>
            </a:r>
          </a:p>
          <a:p>
            <a:r>
              <a:rPr lang="ru-RU" dirty="0" smtClean="0"/>
              <a:t>над родни </a:t>
            </a:r>
            <a:r>
              <a:rPr lang="ru-RU" dirty="0" err="1" smtClean="0"/>
              <a:t>Балкани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издигнали</a:t>
            </a:r>
            <a:r>
              <a:rPr lang="ru-RU" dirty="0" smtClean="0"/>
              <a:t> </a:t>
            </a:r>
            <a:r>
              <a:rPr lang="ru-RU" dirty="0" err="1" smtClean="0"/>
              <a:t>пъп</a:t>
            </a:r>
            <a:endParaRPr lang="ru-RU" dirty="0" smtClean="0"/>
          </a:p>
          <a:p>
            <a:r>
              <a:rPr lang="ru-RU" dirty="0" err="1" smtClean="0"/>
              <a:t>срещу</a:t>
            </a:r>
            <a:r>
              <a:rPr lang="ru-RU" dirty="0" smtClean="0"/>
              <a:t> </a:t>
            </a:r>
            <a:r>
              <a:rPr lang="ru-RU" dirty="0" err="1" smtClean="0"/>
              <a:t>небето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 err="1" smtClean="0"/>
              <a:t>вечното</a:t>
            </a:r>
            <a:r>
              <a:rPr lang="ru-RU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слънце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    </a:t>
            </a:r>
            <a:r>
              <a:rPr lang="ru-RU" b="1" dirty="0" err="1" smtClean="0">
                <a:solidFill>
                  <a:srgbClr val="FF0000"/>
                </a:solidFill>
              </a:rPr>
              <a:t>светкавица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    - </a:t>
            </a:r>
            <a:r>
              <a:rPr lang="ru-RU" b="1" dirty="0" err="1" smtClean="0">
                <a:solidFill>
                  <a:srgbClr val="FF0000"/>
                </a:solidFill>
              </a:rPr>
              <a:t>гръм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err="1" smtClean="0">
                <a:solidFill>
                  <a:srgbClr val="FF0000"/>
                </a:solidFill>
              </a:rPr>
              <a:t>хрясна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право в </a:t>
            </a:r>
            <a:r>
              <a:rPr lang="ru-RU" dirty="0" err="1" smtClean="0"/>
              <a:t>сърцето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 err="1" smtClean="0"/>
              <a:t>гигантския</a:t>
            </a:r>
            <a:endParaRPr lang="ru-RU" dirty="0" smtClean="0"/>
          </a:p>
          <a:p>
            <a:r>
              <a:rPr lang="ru-RU" dirty="0" err="1" smtClean="0"/>
              <a:t>столетен</a:t>
            </a:r>
            <a:endParaRPr lang="ru-RU" dirty="0" smtClean="0"/>
          </a:p>
          <a:p>
            <a:r>
              <a:rPr lang="ru-RU" dirty="0" err="1" smtClean="0"/>
              <a:t>дъб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Хълм</a:t>
            </a:r>
            <a:r>
              <a:rPr lang="ru-RU" dirty="0" smtClean="0"/>
              <a:t> </a:t>
            </a:r>
            <a:r>
              <a:rPr lang="ru-RU" dirty="0" err="1" smtClean="0"/>
              <a:t>подир</a:t>
            </a:r>
            <a:r>
              <a:rPr lang="ru-RU" dirty="0" smtClean="0"/>
              <a:t> </a:t>
            </a:r>
            <a:r>
              <a:rPr lang="ru-RU" dirty="0" err="1" smtClean="0"/>
              <a:t>хълм</a:t>
            </a:r>
            <a:endParaRPr lang="ru-RU" dirty="0" smtClean="0"/>
          </a:p>
          <a:p>
            <a:r>
              <a:rPr lang="ru-RU" b="1" dirty="0" err="1" smtClean="0">
                <a:solidFill>
                  <a:srgbClr val="FF0000"/>
                </a:solidFill>
              </a:rPr>
              <a:t>ек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бързолетен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dirty="0" err="1" smtClean="0"/>
              <a:t>отпрати</a:t>
            </a:r>
            <a:r>
              <a:rPr lang="ru-RU" dirty="0" smtClean="0"/>
              <a:t> далек…»</a:t>
            </a:r>
            <a:endParaRPr lang="en-US" dirty="0"/>
          </a:p>
        </p:txBody>
      </p:sp>
      <p:sp>
        <p:nvSpPr>
          <p:cNvPr id="4" name="Облаковидно изнесено означение 3"/>
          <p:cNvSpPr/>
          <p:nvPr/>
        </p:nvSpPr>
        <p:spPr>
          <a:xfrm>
            <a:off x="830953" y="3976255"/>
            <a:ext cx="3741047" cy="2316757"/>
          </a:xfrm>
          <a:prstGeom prst="cloudCallout">
            <a:avLst>
              <a:gd name="adj1" fmla="val 72492"/>
              <a:gd name="adj2" fmla="val -373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Какво представлява слънцето?</a:t>
            </a:r>
          </a:p>
          <a:p>
            <a:pPr algn="ctr"/>
            <a:r>
              <a:rPr lang="bg-BG" dirty="0" smtClean="0"/>
              <a:t>Разпространение на звуковата и светлинната вълна!</a:t>
            </a:r>
            <a:endParaRPr lang="en-US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782" y="462395"/>
            <a:ext cx="2895600" cy="1581150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2164" y="1248207"/>
            <a:ext cx="2381250" cy="1590675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0714" y="4100946"/>
            <a:ext cx="2724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3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53" y="287241"/>
            <a:ext cx="4572638" cy="3429479"/>
          </a:xfrm>
          <a:prstGeom prst="rect">
            <a:avLst/>
          </a:prstGeom>
        </p:spPr>
      </p:pic>
      <p:sp>
        <p:nvSpPr>
          <p:cNvPr id="4" name="Правоъгълник 3"/>
          <p:cNvSpPr/>
          <p:nvPr/>
        </p:nvSpPr>
        <p:spPr>
          <a:xfrm>
            <a:off x="1177637" y="3923391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„</a:t>
            </a:r>
            <a:r>
              <a:rPr lang="ru-RU" sz="2800" dirty="0" err="1" smtClean="0"/>
              <a:t>Отечеството</a:t>
            </a:r>
            <a:r>
              <a:rPr lang="ru-RU" sz="2800" dirty="0" smtClean="0"/>
              <a:t>“ – негативно значение; </a:t>
            </a:r>
            <a:r>
              <a:rPr lang="ru-RU" sz="2800" dirty="0" err="1" smtClean="0"/>
              <a:t>държава</a:t>
            </a:r>
            <a:r>
              <a:rPr lang="ru-RU" sz="2800" dirty="0" smtClean="0"/>
              <a:t> + </a:t>
            </a:r>
            <a:r>
              <a:rPr lang="ru-RU" sz="2800" dirty="0" err="1" smtClean="0"/>
              <a:t>власт</a:t>
            </a:r>
            <a:r>
              <a:rPr lang="ru-RU" sz="2800" dirty="0" smtClean="0"/>
              <a:t>;</a:t>
            </a:r>
          </a:p>
          <a:p>
            <a:r>
              <a:rPr lang="ru-RU" dirty="0" smtClean="0"/>
              <a:t>„</a:t>
            </a:r>
            <a:r>
              <a:rPr lang="ru-RU" sz="2800" i="1" dirty="0" err="1" smtClean="0"/>
              <a:t>окървавени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трупове</a:t>
            </a:r>
            <a:endParaRPr lang="ru-RU" sz="2800" i="1" dirty="0" smtClean="0"/>
          </a:p>
          <a:p>
            <a:r>
              <a:rPr lang="ru-RU" sz="2800" i="1" dirty="0" smtClean="0"/>
              <a:t>   </a:t>
            </a:r>
            <a:r>
              <a:rPr lang="ru-RU" sz="2800" i="1" dirty="0" err="1" smtClean="0"/>
              <a:t>застлаха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склонове</a:t>
            </a:r>
            <a:r>
              <a:rPr lang="ru-RU" sz="2800" i="1" dirty="0" smtClean="0"/>
              <a:t>,</a:t>
            </a:r>
          </a:p>
          <a:p>
            <a:r>
              <a:rPr lang="ru-RU" sz="2800" i="1" dirty="0" err="1" smtClean="0"/>
              <a:t>валози</a:t>
            </a:r>
            <a:r>
              <a:rPr lang="ru-RU" sz="2800" i="1" dirty="0" smtClean="0"/>
              <a:t>, </a:t>
            </a:r>
          </a:p>
          <a:p>
            <a:r>
              <a:rPr lang="ru-RU" sz="2800" i="1" dirty="0" err="1" smtClean="0">
                <a:solidFill>
                  <a:srgbClr val="FF0000"/>
                </a:solidFill>
              </a:rPr>
              <a:t>пътища</a:t>
            </a:r>
            <a:r>
              <a:rPr lang="ru-RU" sz="2800" i="1" dirty="0" smtClean="0">
                <a:solidFill>
                  <a:srgbClr val="FF0000"/>
                </a:solidFill>
              </a:rPr>
              <a:t>...“</a:t>
            </a:r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688" y="5204331"/>
            <a:ext cx="2853175" cy="1603387"/>
          </a:xfrm>
          <a:prstGeom prst="rect">
            <a:avLst/>
          </a:prstGeom>
        </p:spPr>
      </p:pic>
      <p:sp>
        <p:nvSpPr>
          <p:cNvPr id="7" name="Изнесено означение със стрелка надолу 6"/>
          <p:cNvSpPr/>
          <p:nvPr/>
        </p:nvSpPr>
        <p:spPr>
          <a:xfrm>
            <a:off x="5652655" y="287240"/>
            <a:ext cx="4696690" cy="3429479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Какво е ПЪТ като физична величина?</a:t>
            </a:r>
          </a:p>
          <a:p>
            <a:pPr algn="ctr"/>
            <a:r>
              <a:rPr lang="bg-BG" dirty="0" smtClean="0"/>
              <a:t>Каква е интерпретацията на ПЪТЯ  в българската литература – Ботев, Вазов, Алеко Константинов, Йовков?</a:t>
            </a:r>
            <a:endParaRPr lang="en-US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1759" y="3716719"/>
            <a:ext cx="24384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56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72" y="156997"/>
            <a:ext cx="4572638" cy="3429479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517" y="3362951"/>
            <a:ext cx="4572638" cy="3429479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3427" y="314951"/>
            <a:ext cx="4572638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78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„Шуми Марица…окървавена“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371600" y="2285999"/>
            <a:ext cx="4641273" cy="42394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 err="1" smtClean="0"/>
              <a:t>Десет</a:t>
            </a:r>
            <a:r>
              <a:rPr lang="ru-RU" dirty="0" smtClean="0"/>
              <a:t> </a:t>
            </a:r>
            <a:r>
              <a:rPr lang="ru-RU" dirty="0"/>
              <a:t>трупа</a:t>
            </a:r>
          </a:p>
          <a:p>
            <a:pPr marL="0" indent="0">
              <a:buNone/>
            </a:pPr>
            <a:r>
              <a:rPr lang="ru-RU" dirty="0" smtClean="0"/>
              <a:t>от </a:t>
            </a:r>
            <a:r>
              <a:rPr lang="ru-RU" dirty="0"/>
              <a:t>брега</a:t>
            </a:r>
          </a:p>
          <a:p>
            <a:pPr marL="0" indent="0">
              <a:buNone/>
            </a:pPr>
            <a:r>
              <a:rPr lang="ru-RU" dirty="0" err="1" smtClean="0"/>
              <a:t>пльоснаха</a:t>
            </a:r>
            <a:r>
              <a:rPr lang="ru-RU" dirty="0" smtClean="0"/>
              <a:t> </a:t>
            </a:r>
            <a:r>
              <a:rPr lang="ru-RU" dirty="0" err="1"/>
              <a:t>тежко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 err="1"/>
              <a:t>мъртвите</a:t>
            </a:r>
            <a:r>
              <a:rPr lang="ru-RU" dirty="0"/>
              <a:t> </a:t>
            </a:r>
            <a:r>
              <a:rPr lang="ru-RU" dirty="0" err="1"/>
              <a:t>мътни</a:t>
            </a:r>
            <a:r>
              <a:rPr lang="ru-RU" dirty="0"/>
              <a:t> води на </a:t>
            </a:r>
            <a:r>
              <a:rPr lang="ru-RU" dirty="0" err="1"/>
              <a:t>Марица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Окървавена</a:t>
            </a:r>
            <a:r>
              <a:rPr lang="ru-RU" dirty="0"/>
              <a:t> </a:t>
            </a:r>
            <a:r>
              <a:rPr lang="ru-RU" dirty="0" err="1"/>
              <a:t>повлече</a:t>
            </a:r>
            <a:endParaRPr lang="ru-RU" dirty="0"/>
          </a:p>
          <a:p>
            <a:pPr marL="0" indent="0">
              <a:buNone/>
            </a:pPr>
            <a:r>
              <a:rPr lang="ru-RU" dirty="0" err="1" smtClean="0"/>
              <a:t>ги</a:t>
            </a:r>
            <a:r>
              <a:rPr lang="ru-RU" dirty="0" smtClean="0"/>
              <a:t> </a:t>
            </a:r>
            <a:r>
              <a:rPr lang="ru-RU" dirty="0" err="1"/>
              <a:t>скръбната</a:t>
            </a:r>
            <a:r>
              <a:rPr lang="ru-RU" dirty="0"/>
              <a:t> родна река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Военна</a:t>
            </a:r>
            <a:r>
              <a:rPr lang="ru-RU" dirty="0"/>
              <a:t> </a:t>
            </a:r>
            <a:r>
              <a:rPr lang="ru-RU" dirty="0" err="1"/>
              <a:t>музика</a:t>
            </a:r>
            <a:r>
              <a:rPr lang="ru-RU" dirty="0"/>
              <a:t> </a:t>
            </a:r>
            <a:r>
              <a:rPr lang="ru-RU" dirty="0" err="1"/>
              <a:t>нейде</a:t>
            </a:r>
            <a:r>
              <a:rPr lang="ru-RU" dirty="0"/>
              <a:t> далече</a:t>
            </a:r>
          </a:p>
          <a:p>
            <a:pPr marL="0" indent="0">
              <a:buNone/>
            </a:pPr>
            <a:r>
              <a:rPr lang="ru-RU" dirty="0" err="1" smtClean="0"/>
              <a:t>през</a:t>
            </a:r>
            <a:r>
              <a:rPr lang="ru-RU" dirty="0" smtClean="0"/>
              <a:t> </a:t>
            </a:r>
            <a:r>
              <a:rPr lang="ru-RU" dirty="0" err="1"/>
              <a:t>обезлюдени</a:t>
            </a:r>
            <a:r>
              <a:rPr lang="ru-RU" dirty="0"/>
              <a:t> </a:t>
            </a:r>
            <a:r>
              <a:rPr lang="ru-RU" dirty="0" err="1" smtClean="0"/>
              <a:t>улици</a:t>
            </a:r>
            <a:endParaRPr lang="ru-RU" dirty="0"/>
          </a:p>
          <a:p>
            <a:pPr marL="0" indent="0">
              <a:buNone/>
            </a:pPr>
            <a:r>
              <a:rPr lang="ru-RU" dirty="0" err="1" smtClean="0"/>
              <a:t>гърмеше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"Шуми </a:t>
            </a:r>
            <a:r>
              <a:rPr lang="ru-RU" dirty="0" err="1"/>
              <a:t>Марица</a:t>
            </a:r>
            <a:r>
              <a:rPr lang="ru-RU" dirty="0"/>
              <a:t>..."</a:t>
            </a:r>
          </a:p>
          <a:p>
            <a:pPr marL="0" indent="0">
              <a:buNone/>
            </a:pPr>
            <a:r>
              <a:rPr lang="ru-RU" dirty="0" err="1" smtClean="0"/>
              <a:t>Окървавена</a:t>
            </a:r>
            <a:r>
              <a:rPr lang="ru-RU" dirty="0" smtClean="0"/>
              <a:t>...»</a:t>
            </a:r>
            <a:endParaRPr lang="en-US" dirty="0"/>
          </a:p>
        </p:txBody>
      </p:sp>
      <p:sp>
        <p:nvSpPr>
          <p:cNvPr id="5" name="Хоризонтално превъртане 4"/>
          <p:cNvSpPr/>
          <p:nvPr/>
        </p:nvSpPr>
        <p:spPr>
          <a:xfrm>
            <a:off x="6636325" y="1356879"/>
            <a:ext cx="4128655" cy="325581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bg-BG" dirty="0" smtClean="0"/>
              <a:t>Открийте експресивни глаголи в посочения цитат!</a:t>
            </a:r>
          </a:p>
          <a:p>
            <a:pPr marL="342900" indent="-342900">
              <a:buAutoNum type="arabicPeriod"/>
            </a:pPr>
            <a:r>
              <a:rPr lang="bg-BG" dirty="0" smtClean="0"/>
              <a:t>Как присъства в откъса старият български химн – пряко или метафорично?</a:t>
            </a:r>
          </a:p>
          <a:p>
            <a:pPr marL="342900" indent="-342900">
              <a:buAutoNum type="arabicPeriod"/>
            </a:pPr>
            <a:r>
              <a:rPr lang="bg-BG" dirty="0" smtClean="0"/>
              <a:t>Какво е ШУМ като физична  величина?</a:t>
            </a:r>
            <a:endParaRPr lang="en-US" dirty="0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628" y="4516148"/>
            <a:ext cx="2686050" cy="1704975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871" y="4744314"/>
            <a:ext cx="2419350" cy="1895475"/>
          </a:xfrm>
          <a:prstGeom prst="rect">
            <a:avLst/>
          </a:prstGeom>
        </p:spPr>
      </p:pic>
      <p:sp>
        <p:nvSpPr>
          <p:cNvPr id="8" name="Облаковидно изнесено означение 7"/>
          <p:cNvSpPr/>
          <p:nvPr/>
        </p:nvSpPr>
        <p:spPr>
          <a:xfrm>
            <a:off x="10043678" y="4516148"/>
            <a:ext cx="2066057" cy="1510579"/>
          </a:xfrm>
          <a:prstGeom prst="cloudCallout">
            <a:avLst>
              <a:gd name="adj1" fmla="val -40280"/>
              <a:gd name="adj2" fmla="val 505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i="1" dirty="0" smtClean="0"/>
              <a:t>„…мир</a:t>
            </a:r>
          </a:p>
          <a:p>
            <a:pPr algn="ctr"/>
            <a:r>
              <a:rPr lang="bg-BG" i="1" dirty="0" smtClean="0"/>
              <a:t>и тишина</a:t>
            </a:r>
          </a:p>
          <a:p>
            <a:pPr algn="ctr"/>
            <a:r>
              <a:rPr lang="bg-BG" i="1" dirty="0"/>
              <a:t>н</a:t>
            </a:r>
            <a:r>
              <a:rPr lang="bg-BG" i="1" dirty="0" smtClean="0"/>
              <a:t>астана…“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14811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Отхвърляне</a:t>
            </a:r>
            <a:r>
              <a:rPr lang="ru-RU" dirty="0"/>
              <a:t> на </a:t>
            </a:r>
            <a:r>
              <a:rPr lang="ru-RU" dirty="0" err="1"/>
              <a:t>традиционната</a:t>
            </a:r>
            <a:r>
              <a:rPr lang="ru-RU" dirty="0"/>
              <a:t> </a:t>
            </a:r>
            <a:r>
              <a:rPr lang="ru-RU" dirty="0" err="1"/>
              <a:t>представа</a:t>
            </a:r>
            <a:r>
              <a:rPr lang="ru-RU" dirty="0"/>
              <a:t> за Бога</a:t>
            </a:r>
            <a:endParaRPr lang="en-US" dirty="0"/>
          </a:p>
        </p:txBody>
      </p:sp>
      <p:sp>
        <p:nvSpPr>
          <p:cNvPr id="3" name="Правоъгълник 2"/>
          <p:cNvSpPr/>
          <p:nvPr/>
        </p:nvSpPr>
        <p:spPr>
          <a:xfrm>
            <a:off x="1163782" y="2343927"/>
            <a:ext cx="90054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err="1" smtClean="0"/>
              <a:t>Извършеното</a:t>
            </a:r>
            <a:r>
              <a:rPr lang="ru-RU" sz="2400" dirty="0" smtClean="0"/>
              <a:t> – от ,</a:t>
            </a:r>
            <a:r>
              <a:rPr lang="ru-RU" sz="2400" dirty="0" err="1" smtClean="0"/>
              <a:t>епически</a:t>
            </a:r>
            <a:r>
              <a:rPr lang="ru-RU" sz="2400" dirty="0" smtClean="0"/>
              <a:t> </a:t>
            </a:r>
            <a:r>
              <a:rPr lang="ru-RU" sz="2400" dirty="0" err="1" smtClean="0"/>
              <a:t>смелия</a:t>
            </a:r>
            <a:r>
              <a:rPr lang="ru-RU" sz="2400" dirty="0" smtClean="0"/>
              <a:t>“ поп Андрей;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err="1" smtClean="0"/>
              <a:t>Сякаш</a:t>
            </a:r>
            <a:r>
              <a:rPr lang="ru-RU" sz="2400" dirty="0" smtClean="0"/>
              <a:t> се </a:t>
            </a:r>
            <a:r>
              <a:rPr lang="ru-RU" sz="2400" dirty="0" err="1" smtClean="0"/>
              <a:t>реализират</a:t>
            </a:r>
            <a:r>
              <a:rPr lang="ru-RU" sz="2400" dirty="0" smtClean="0"/>
              <a:t> </a:t>
            </a:r>
            <a:r>
              <a:rPr lang="ru-RU" sz="2400" dirty="0" err="1" smtClean="0"/>
              <a:t>думите</a:t>
            </a:r>
            <a:r>
              <a:rPr lang="ru-RU" sz="2400" dirty="0" smtClean="0"/>
              <a:t> на </a:t>
            </a:r>
            <a:r>
              <a:rPr lang="ru-RU" sz="2400" dirty="0" err="1" smtClean="0"/>
              <a:t>Исус</a:t>
            </a:r>
            <a:r>
              <a:rPr lang="ru-RU" sz="2400" dirty="0" smtClean="0"/>
              <a:t> - „</a:t>
            </a:r>
            <a:r>
              <a:rPr lang="ru-RU" sz="2400" dirty="0" err="1" smtClean="0"/>
              <a:t>камък</a:t>
            </a:r>
            <a:r>
              <a:rPr lang="ru-RU" sz="2400" dirty="0" smtClean="0"/>
              <a:t> </a:t>
            </a:r>
            <a:r>
              <a:rPr lang="ru-RU" sz="2400" dirty="0" err="1" smtClean="0"/>
              <a:t>върху</a:t>
            </a:r>
            <a:r>
              <a:rPr lang="ru-RU" sz="2400" dirty="0" smtClean="0"/>
              <a:t> </a:t>
            </a:r>
            <a:r>
              <a:rPr lang="ru-RU" sz="2400" dirty="0" err="1" smtClean="0"/>
              <a:t>камък</a:t>
            </a:r>
            <a:r>
              <a:rPr lang="ru-RU" sz="2400" dirty="0" smtClean="0"/>
              <a:t> </a:t>
            </a:r>
            <a:r>
              <a:rPr lang="ru-RU" sz="2400" dirty="0" err="1" smtClean="0"/>
              <a:t>няма</a:t>
            </a:r>
            <a:r>
              <a:rPr lang="ru-RU" sz="2400" dirty="0" smtClean="0"/>
              <a:t> да </a:t>
            </a:r>
            <a:r>
              <a:rPr lang="ru-RU" sz="2400" dirty="0" err="1" smtClean="0"/>
              <a:t>остане</a:t>
            </a:r>
            <a:r>
              <a:rPr lang="ru-RU" sz="2400" dirty="0" smtClean="0"/>
              <a:t>“;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Поп Андрей носи </a:t>
            </a:r>
            <a:r>
              <a:rPr lang="ru-RU" sz="2400" dirty="0" err="1" smtClean="0"/>
              <a:t>Христовия</a:t>
            </a:r>
            <a:r>
              <a:rPr lang="ru-RU" sz="2400" dirty="0" smtClean="0"/>
              <a:t> </a:t>
            </a:r>
            <a:r>
              <a:rPr lang="ru-RU" sz="2400" dirty="0" err="1" smtClean="0"/>
              <a:t>кръст</a:t>
            </a:r>
            <a:r>
              <a:rPr lang="ru-RU" sz="2400" dirty="0" smtClean="0"/>
              <a:t>;</a:t>
            </a:r>
            <a:endParaRPr lang="ru-RU" sz="2400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053" y="4085814"/>
            <a:ext cx="1975275" cy="1249788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060" y="5424409"/>
            <a:ext cx="2353260" cy="755970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4091910"/>
            <a:ext cx="1822862" cy="1243692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4257" y="5351251"/>
            <a:ext cx="3078747" cy="902286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3453" y="4206489"/>
            <a:ext cx="1365622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Образът на поп Андрей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371600" y="2244435"/>
            <a:ext cx="4447786" cy="3581401"/>
          </a:xfrm>
        </p:spPr>
        <p:txBody>
          <a:bodyPr/>
          <a:lstStyle/>
          <a:p>
            <a:r>
              <a:rPr lang="ru-RU" dirty="0" err="1"/>
              <a:t>Отразява</a:t>
            </a:r>
            <a:r>
              <a:rPr lang="ru-RU" dirty="0"/>
              <a:t> </a:t>
            </a:r>
            <a:r>
              <a:rPr lang="ru-RU" dirty="0" err="1"/>
              <a:t>възгледите</a:t>
            </a:r>
            <a:r>
              <a:rPr lang="ru-RU" dirty="0"/>
              <a:t> на </a:t>
            </a:r>
            <a:r>
              <a:rPr lang="ru-RU" dirty="0" err="1"/>
              <a:t>поета</a:t>
            </a:r>
            <a:r>
              <a:rPr lang="ru-RU" dirty="0"/>
              <a:t> за </a:t>
            </a:r>
            <a:r>
              <a:rPr lang="ru-RU" dirty="0" err="1"/>
              <a:t>истинската</a:t>
            </a:r>
            <a:r>
              <a:rPr lang="ru-RU" dirty="0"/>
              <a:t> </a:t>
            </a:r>
            <a:r>
              <a:rPr lang="ru-RU" dirty="0" err="1"/>
              <a:t>вяра</a:t>
            </a:r>
            <a:r>
              <a:rPr lang="ru-RU" dirty="0"/>
              <a:t>;</a:t>
            </a:r>
          </a:p>
          <a:p>
            <a:r>
              <a:rPr lang="ru-RU" dirty="0" err="1"/>
              <a:t>Вярата</a:t>
            </a:r>
            <a:r>
              <a:rPr lang="ru-RU" dirty="0"/>
              <a:t> е </a:t>
            </a:r>
            <a:r>
              <a:rPr lang="ru-RU" dirty="0" err="1"/>
              <a:t>върховна</a:t>
            </a:r>
            <a:r>
              <a:rPr lang="ru-RU" dirty="0"/>
              <a:t> </a:t>
            </a:r>
            <a:r>
              <a:rPr lang="ru-RU" dirty="0" err="1"/>
              <a:t>ценност</a:t>
            </a:r>
            <a:r>
              <a:rPr lang="ru-RU" dirty="0"/>
              <a:t>, но е и </a:t>
            </a:r>
            <a:r>
              <a:rPr lang="ru-RU" dirty="0" err="1"/>
              <a:t>излъганата</a:t>
            </a:r>
            <a:r>
              <a:rPr lang="ru-RU" dirty="0"/>
              <a:t> </a:t>
            </a:r>
            <a:r>
              <a:rPr lang="ru-RU" dirty="0" err="1"/>
              <a:t>вяра</a:t>
            </a:r>
            <a:r>
              <a:rPr lang="ru-RU" dirty="0"/>
              <a:t> в </a:t>
            </a:r>
            <a:r>
              <a:rPr lang="ru-RU" dirty="0" err="1"/>
              <a:t>богове</a:t>
            </a:r>
            <a:r>
              <a:rPr lang="ru-RU" dirty="0"/>
              <a:t>, институции и псевдогерои;</a:t>
            </a:r>
          </a:p>
          <a:p>
            <a:endParaRPr lang="en-US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525014" y="1595004"/>
            <a:ext cx="4447786" cy="3581401"/>
          </a:xfrm>
        </p:spPr>
        <p:txBody>
          <a:bodyPr/>
          <a:lstStyle/>
          <a:p>
            <a:r>
              <a:rPr lang="ru-RU" dirty="0"/>
              <a:t>Поп Андрей – </a:t>
            </a:r>
            <a:r>
              <a:rPr lang="ru-RU" dirty="0" err="1"/>
              <a:t>жертвоготовност</a:t>
            </a:r>
            <a:r>
              <a:rPr lang="ru-RU" dirty="0"/>
              <a:t> на фона на </a:t>
            </a:r>
            <a:r>
              <a:rPr lang="ru-RU" dirty="0" err="1"/>
              <a:t>общата</a:t>
            </a:r>
            <a:r>
              <a:rPr lang="ru-RU" dirty="0"/>
              <a:t> паника;</a:t>
            </a:r>
          </a:p>
          <a:p>
            <a:r>
              <a:rPr lang="ru-RU" dirty="0"/>
              <a:t>Качества: духовна сила, </a:t>
            </a:r>
            <a:r>
              <a:rPr lang="ru-RU" dirty="0" err="1"/>
              <a:t>стоицизъм</a:t>
            </a:r>
            <a:r>
              <a:rPr lang="ru-RU" dirty="0"/>
              <a:t>, упование в </a:t>
            </a:r>
            <a:r>
              <a:rPr lang="ru-RU" dirty="0" err="1"/>
              <a:t>неунищожимия</a:t>
            </a:r>
            <a:r>
              <a:rPr lang="ru-RU" dirty="0"/>
              <a:t> идеал;</a:t>
            </a:r>
          </a:p>
          <a:p>
            <a:r>
              <a:rPr lang="ru-RU" dirty="0"/>
              <a:t>Поп Андрей- </a:t>
            </a:r>
            <a:r>
              <a:rPr lang="ru-RU" dirty="0" err="1"/>
              <a:t>индивидуализиран</a:t>
            </a:r>
            <a:r>
              <a:rPr lang="ru-RU" dirty="0"/>
              <a:t>, но и олицетворение на </a:t>
            </a:r>
            <a:r>
              <a:rPr lang="ru-RU" dirty="0" err="1"/>
              <a:t>човека</a:t>
            </a:r>
            <a:r>
              <a:rPr lang="ru-RU" dirty="0"/>
              <a:t> </a:t>
            </a:r>
            <a:r>
              <a:rPr lang="ru-RU" dirty="0" err="1"/>
              <a:t>маса</a:t>
            </a:r>
            <a:r>
              <a:rPr lang="ru-RU" dirty="0"/>
              <a:t>;</a:t>
            </a:r>
          </a:p>
          <a:p>
            <a:endParaRPr lang="en-US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155" y="4257694"/>
            <a:ext cx="1950889" cy="1944793"/>
          </a:xfrm>
          <a:prstGeom prst="rect">
            <a:avLst/>
          </a:prstGeom>
        </p:spPr>
      </p:pic>
      <p:sp>
        <p:nvSpPr>
          <p:cNvPr id="6" name="Хоризонтално превъртане 5"/>
          <p:cNvSpPr/>
          <p:nvPr/>
        </p:nvSpPr>
        <p:spPr>
          <a:xfrm>
            <a:off x="4447548" y="3987511"/>
            <a:ext cx="2881745" cy="268778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</a:t>
            </a:r>
          </a:p>
          <a:p>
            <a:pPr algn="ctr"/>
            <a:r>
              <a:rPr lang="ru-RU" sz="1400" dirty="0" smtClean="0"/>
              <a:t>без да </a:t>
            </a:r>
            <a:r>
              <a:rPr lang="ru-RU" sz="1400" dirty="0" err="1" smtClean="0"/>
              <a:t>погледне</a:t>
            </a:r>
            <a:r>
              <a:rPr lang="ru-RU" sz="1400" dirty="0" smtClean="0"/>
              <a:t> </a:t>
            </a:r>
            <a:r>
              <a:rPr lang="ru-RU" sz="1400" dirty="0" err="1" smtClean="0"/>
              <a:t>небето</a:t>
            </a:r>
            <a:endParaRPr lang="ru-RU" sz="1400" dirty="0" smtClean="0"/>
          </a:p>
          <a:p>
            <a:pPr algn="ctr"/>
            <a:r>
              <a:rPr lang="ru-RU" sz="1400" b="1" u="sng" dirty="0" smtClean="0"/>
              <a:t>- </a:t>
            </a:r>
            <a:r>
              <a:rPr lang="ru-RU" sz="1400" b="1" u="sng" dirty="0" err="1" smtClean="0"/>
              <a:t>увисна</a:t>
            </a:r>
            <a:r>
              <a:rPr lang="ru-RU" sz="1400" b="1" u="sng" dirty="0" smtClean="0"/>
              <a:t> </a:t>
            </a:r>
            <a:r>
              <a:rPr lang="ru-RU" sz="1400" dirty="0" smtClean="0"/>
              <a:t>-</a:t>
            </a:r>
          </a:p>
          <a:p>
            <a:pPr algn="ctr"/>
            <a:r>
              <a:rPr lang="ru-RU" sz="1400" dirty="0" err="1" smtClean="0"/>
              <a:t>език</a:t>
            </a:r>
            <a:endParaRPr lang="ru-RU" sz="1400" dirty="0" smtClean="0"/>
          </a:p>
          <a:p>
            <a:pPr algn="ctr"/>
            <a:r>
              <a:rPr lang="ru-RU" sz="1400" dirty="0" smtClean="0"/>
              <a:t>между </a:t>
            </a:r>
            <a:r>
              <a:rPr lang="ru-RU" sz="1400" dirty="0" err="1" smtClean="0"/>
              <a:t>зъбите</a:t>
            </a:r>
            <a:r>
              <a:rPr lang="ru-RU" sz="1400" dirty="0" smtClean="0"/>
              <a:t> </a:t>
            </a:r>
            <a:r>
              <a:rPr lang="ru-RU" sz="1400" dirty="0" err="1" smtClean="0"/>
              <a:t>стиснал</a:t>
            </a:r>
            <a:r>
              <a:rPr lang="ru-RU" sz="1400" dirty="0" smtClean="0"/>
              <a:t>:</a:t>
            </a:r>
          </a:p>
          <a:p>
            <a:pPr algn="ctr"/>
            <a:r>
              <a:rPr lang="ru-RU" sz="1400" dirty="0" smtClean="0"/>
              <a:t>велик</a:t>
            </a:r>
          </a:p>
          <a:p>
            <a:pPr algn="ctr"/>
            <a:r>
              <a:rPr lang="ru-RU" sz="1400" dirty="0" err="1" smtClean="0"/>
              <a:t>сюблимен</a:t>
            </a:r>
            <a:endParaRPr lang="ru-RU" sz="1400" dirty="0" smtClean="0"/>
          </a:p>
          <a:p>
            <a:pPr algn="ctr"/>
            <a:r>
              <a:rPr lang="ru-RU" sz="1400" dirty="0" smtClean="0"/>
              <a:t>непостижим!</a:t>
            </a:r>
            <a:endParaRPr lang="en-US" sz="1400" dirty="0"/>
          </a:p>
        </p:txBody>
      </p:sp>
      <p:sp>
        <p:nvSpPr>
          <p:cNvPr id="7" name="Облаковидно изнесено означение 6"/>
          <p:cNvSpPr/>
          <p:nvPr/>
        </p:nvSpPr>
        <p:spPr>
          <a:xfrm>
            <a:off x="7329293" y="4257694"/>
            <a:ext cx="2216728" cy="1384154"/>
          </a:xfrm>
          <a:prstGeom prst="cloudCallout">
            <a:avLst>
              <a:gd name="adj1" fmla="val -87083"/>
              <a:gd name="adj2" fmla="val 54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Какво е </a:t>
            </a:r>
            <a:r>
              <a:rPr lang="bg-BG" b="1" i="1" dirty="0" smtClean="0"/>
              <a:t>сила на тежестта?</a:t>
            </a:r>
            <a:endParaRPr lang="en-US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155" y="5176405"/>
            <a:ext cx="2819400" cy="155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61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Трагедията 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«…</a:t>
            </a:r>
            <a:r>
              <a:rPr lang="ru-RU" dirty="0" err="1" smtClean="0">
                <a:solidFill>
                  <a:srgbClr val="FF0000"/>
                </a:solidFill>
              </a:rPr>
              <a:t>улавя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и </a:t>
            </a:r>
            <a:r>
              <a:rPr lang="ru-RU" dirty="0" err="1" smtClean="0">
                <a:solidFill>
                  <a:srgbClr val="FF0000"/>
                </a:solidFill>
              </a:rPr>
              <a:t>стиска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/>
              <a:t>зад всяка </a:t>
            </a:r>
            <a:r>
              <a:rPr lang="ru-RU" dirty="0" smtClean="0"/>
              <a:t>стена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по </a:t>
            </a:r>
            <a:r>
              <a:rPr lang="ru-RU" dirty="0" err="1"/>
              <a:t>едно</a:t>
            </a:r>
            <a:r>
              <a:rPr lang="ru-RU" dirty="0"/>
              <a:t> </a:t>
            </a:r>
            <a:r>
              <a:rPr lang="ru-RU" b="1" u="sng" dirty="0" err="1"/>
              <a:t>ужасено</a:t>
            </a:r>
            <a:r>
              <a:rPr lang="ru-RU" b="1" u="sng" dirty="0"/>
              <a:t> </a:t>
            </a:r>
            <a:r>
              <a:rPr lang="ru-RU" b="1" u="sng" dirty="0" err="1"/>
              <a:t>сърце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О, </a:t>
            </a:r>
            <a:r>
              <a:rPr lang="ru-RU" dirty="0" err="1"/>
              <a:t>нощ</a:t>
            </a:r>
            <a:r>
              <a:rPr lang="ru-RU" dirty="0"/>
              <a:t> на </a:t>
            </a:r>
            <a:r>
              <a:rPr lang="ru-RU" dirty="0" err="1"/>
              <a:t>безименни</a:t>
            </a:r>
            <a:r>
              <a:rPr lang="ru-RU" dirty="0"/>
              <a:t> </a:t>
            </a:r>
            <a:r>
              <a:rPr lang="ru-RU" dirty="0" err="1"/>
              <a:t>тайни</a:t>
            </a:r>
            <a:r>
              <a:rPr lang="ru-RU" dirty="0" smtClean="0"/>
              <a:t>!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и </a:t>
            </a:r>
            <a:r>
              <a:rPr lang="ru-RU" dirty="0" err="1"/>
              <a:t>тайни</a:t>
            </a:r>
            <a:r>
              <a:rPr lang="ru-RU" dirty="0"/>
              <a:t>, и </a:t>
            </a:r>
            <a:r>
              <a:rPr lang="ru-RU" dirty="0" err="1"/>
              <a:t>явни</a:t>
            </a:r>
            <a:r>
              <a:rPr lang="ru-RU" dirty="0" smtClean="0"/>
              <a:t>:…»</a:t>
            </a:r>
            <a:endParaRPr lang="en-US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Кои художествени средства откривате в цитата?</a:t>
            </a:r>
          </a:p>
          <a:p>
            <a:r>
              <a:rPr lang="bg-BG" dirty="0" smtClean="0"/>
              <a:t>Обяснете физичната величина </a:t>
            </a:r>
            <a:r>
              <a:rPr lang="bg-BG" b="1" i="1" u="sng" dirty="0" smtClean="0"/>
              <a:t>сила на </a:t>
            </a:r>
            <a:r>
              <a:rPr lang="bg-BG" b="1" i="1" u="sng" dirty="0" err="1" smtClean="0"/>
              <a:t>натист</a:t>
            </a:r>
            <a:r>
              <a:rPr lang="bg-BG" b="1" i="1" u="sng" dirty="0" smtClean="0"/>
              <a:t>!</a:t>
            </a:r>
            <a:endParaRPr lang="en-US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975" y="4076699"/>
            <a:ext cx="2028825" cy="1438275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658" y="50673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77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07" y="245678"/>
            <a:ext cx="6692065" cy="4437158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699" y="3428521"/>
            <a:ext cx="4572638" cy="3429479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5417" y="245678"/>
            <a:ext cx="4336792" cy="294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03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93618"/>
          </a:xfrm>
        </p:spPr>
        <p:txBody>
          <a:bodyPr/>
          <a:lstStyle/>
          <a:p>
            <a:r>
              <a:rPr lang="bg-BG" dirty="0" smtClean="0"/>
              <a:t>Цел на урока: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371600" y="1427018"/>
            <a:ext cx="9601200" cy="4440382"/>
          </a:xfrm>
        </p:spPr>
        <p:txBody>
          <a:bodyPr/>
          <a:lstStyle/>
          <a:p>
            <a:r>
              <a:rPr lang="bg-BG" dirty="0" smtClean="0"/>
              <a:t>Да се анализира поемата „Септември“ от Гео Милев:</a:t>
            </a:r>
          </a:p>
          <a:p>
            <a:pPr>
              <a:buFontTx/>
              <a:buChar char="-"/>
            </a:pPr>
            <a:r>
              <a:rPr lang="bg-BG" dirty="0" smtClean="0"/>
              <a:t>историческа основа на творбата;</a:t>
            </a:r>
          </a:p>
          <a:p>
            <a:pPr>
              <a:buFontTx/>
              <a:buChar char="-"/>
            </a:pPr>
            <a:r>
              <a:rPr lang="bg-BG" dirty="0"/>
              <a:t>к</a:t>
            </a:r>
            <a:r>
              <a:rPr lang="bg-BG" dirty="0" smtClean="0"/>
              <a:t>омпозиция;</a:t>
            </a:r>
          </a:p>
          <a:p>
            <a:pPr>
              <a:buFontTx/>
              <a:buChar char="-"/>
            </a:pPr>
            <a:r>
              <a:rPr lang="bg-BG" dirty="0"/>
              <a:t>о</a:t>
            </a:r>
            <a:r>
              <a:rPr lang="bg-BG" dirty="0" smtClean="0"/>
              <a:t>сновен герой;</a:t>
            </a:r>
          </a:p>
          <a:p>
            <a:pPr>
              <a:buFontTx/>
              <a:buChar char="-"/>
            </a:pPr>
            <a:r>
              <a:rPr lang="bg-BG" dirty="0"/>
              <a:t>в</a:t>
            </a:r>
            <a:r>
              <a:rPr lang="bg-BG" dirty="0" smtClean="0"/>
              <a:t>нимание към отделни глави в поемата;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dirty="0" smtClean="0"/>
              <a:t>Да открият физични величини в Гео-Милевата поема и да се обяснят;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dirty="0" smtClean="0"/>
              <a:t>Да се формират компетентности за анализ на художествен текст; за търсене, откриване и представяне на информация от различни източници;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dirty="0" smtClean="0"/>
              <a:t>Да се формират ключови компетентности за обобщаване на резултати от изследвания, да се правят изводи за причинно-следствени връзки между физичните явления.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98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 към физиката …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267200"/>
          </a:xfrm>
        </p:spPr>
        <p:txBody>
          <a:bodyPr/>
          <a:lstStyle/>
          <a:p>
            <a:r>
              <a:rPr lang="bg-BG" dirty="0" smtClean="0"/>
              <a:t>Що е сила?</a:t>
            </a:r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r>
              <a:rPr lang="bg-BG" dirty="0" smtClean="0"/>
              <a:t>А тишина?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Правоъгълник 3"/>
          <p:cNvSpPr/>
          <p:nvPr/>
        </p:nvSpPr>
        <p:spPr>
          <a:xfrm>
            <a:off x="1524000" y="2854037"/>
            <a:ext cx="3657600" cy="1427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Музо</a:t>
            </a:r>
            <a:r>
              <a:rPr lang="ru-RU" dirty="0" smtClean="0"/>
              <a:t>, </a:t>
            </a:r>
            <a:r>
              <a:rPr lang="ru-RU" dirty="0" err="1" smtClean="0"/>
              <a:t>възпей</a:t>
            </a:r>
            <a:r>
              <a:rPr lang="ru-RU" dirty="0" smtClean="0"/>
              <a:t> </a:t>
            </a:r>
            <a:r>
              <a:rPr lang="ru-RU" dirty="0" err="1" smtClean="0"/>
              <a:t>оня</a:t>
            </a:r>
            <a:r>
              <a:rPr lang="ru-RU" dirty="0" smtClean="0"/>
              <a:t> пагубен </a:t>
            </a:r>
            <a:r>
              <a:rPr lang="ru-RU" dirty="0" err="1" smtClean="0"/>
              <a:t>гняв</a:t>
            </a:r>
            <a:r>
              <a:rPr lang="ru-RU" dirty="0" smtClean="0"/>
              <a:t> на </a:t>
            </a:r>
            <a:r>
              <a:rPr lang="ru-RU" dirty="0" err="1" smtClean="0"/>
              <a:t>Ахила</a:t>
            </a:r>
            <a:r>
              <a:rPr lang="ru-RU" dirty="0" smtClean="0"/>
              <a:t>...</a:t>
            </a:r>
          </a:p>
          <a:p>
            <a:pPr algn="ctr"/>
            <a:r>
              <a:rPr lang="ru-RU" dirty="0" err="1" smtClean="0"/>
              <a:t>Ахил</a:t>
            </a:r>
            <a:r>
              <a:rPr lang="ru-RU" dirty="0" smtClean="0"/>
              <a:t> </a:t>
            </a:r>
            <a:r>
              <a:rPr lang="ru-RU" dirty="0" err="1" smtClean="0"/>
              <a:t>беше</a:t>
            </a:r>
            <a:r>
              <a:rPr lang="ru-RU" dirty="0" smtClean="0"/>
              <a:t> </a:t>
            </a:r>
            <a:r>
              <a:rPr lang="ru-RU" dirty="0" err="1" smtClean="0"/>
              <a:t>грубата</a:t>
            </a:r>
            <a:r>
              <a:rPr lang="ru-RU" dirty="0" smtClean="0"/>
              <a:t> сила.</a:t>
            </a:r>
          </a:p>
          <a:p>
            <a:pPr algn="ctr"/>
            <a:r>
              <a:rPr lang="ru-RU" dirty="0" err="1" smtClean="0"/>
              <a:t>Военния</a:t>
            </a:r>
            <a:r>
              <a:rPr lang="ru-RU" dirty="0" smtClean="0"/>
              <a:t> демон.»</a:t>
            </a:r>
            <a:endParaRPr lang="en-US" dirty="0"/>
          </a:p>
        </p:txBody>
      </p:sp>
      <p:sp>
        <p:nvSpPr>
          <p:cNvPr id="5" name="Правоъгълник 4"/>
          <p:cNvSpPr/>
          <p:nvPr/>
        </p:nvSpPr>
        <p:spPr>
          <a:xfrm>
            <a:off x="1524000" y="5056909"/>
            <a:ext cx="3657600" cy="1316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Пиедестал</a:t>
            </a:r>
            <a:endParaRPr lang="ru-RU" dirty="0" smtClean="0"/>
          </a:p>
          <a:p>
            <a:pPr algn="ctr"/>
            <a:r>
              <a:rPr lang="ru-RU" dirty="0" smtClean="0"/>
              <a:t>на </a:t>
            </a:r>
            <a:r>
              <a:rPr lang="ru-RU" dirty="0" err="1" smtClean="0"/>
              <a:t>реда</a:t>
            </a:r>
            <a:r>
              <a:rPr lang="ru-RU" dirty="0" smtClean="0"/>
              <a:t> и </a:t>
            </a:r>
            <a:r>
              <a:rPr lang="ru-RU" dirty="0" err="1" smtClean="0"/>
              <a:t>тишината</a:t>
            </a:r>
            <a:endParaRPr lang="ru-RU" dirty="0" smtClean="0"/>
          </a:p>
          <a:p>
            <a:pPr algn="ctr"/>
            <a:r>
              <a:rPr lang="ru-RU" dirty="0" smtClean="0"/>
              <a:t>в </a:t>
            </a:r>
            <a:r>
              <a:rPr lang="ru-RU" dirty="0" err="1" smtClean="0"/>
              <a:t>страната</a:t>
            </a:r>
            <a:r>
              <a:rPr lang="ru-RU" dirty="0" smtClean="0"/>
              <a:t>...»</a:t>
            </a:r>
          </a:p>
          <a:p>
            <a:pPr algn="ctr"/>
            <a:r>
              <a:rPr lang="ru-RU" dirty="0" smtClean="0"/>
              <a:t> </a:t>
            </a:r>
            <a:endParaRPr lang="en-US" dirty="0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938213"/>
            <a:ext cx="1771650" cy="2581275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412673"/>
            <a:ext cx="2676525" cy="1704975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8725" y="751176"/>
            <a:ext cx="2790825" cy="1638300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9750" y="2569153"/>
            <a:ext cx="25336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95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 …гражданско образование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П</a:t>
            </a:r>
            <a:r>
              <a:rPr lang="bg-BG" dirty="0" smtClean="0"/>
              <a:t>ожари и защитата от тях:</a:t>
            </a:r>
            <a:endParaRPr lang="en-US" dirty="0"/>
          </a:p>
        </p:txBody>
      </p:sp>
      <p:sp>
        <p:nvSpPr>
          <p:cNvPr id="4" name="Правоъгълник 3"/>
          <p:cNvSpPr/>
          <p:nvPr/>
        </p:nvSpPr>
        <p:spPr>
          <a:xfrm>
            <a:off x="1371600" y="3144982"/>
            <a:ext cx="3906982" cy="2722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«</a:t>
            </a:r>
            <a:r>
              <a:rPr lang="ru-RU" i="1" dirty="0" err="1" smtClean="0"/>
              <a:t>Кръз</a:t>
            </a:r>
            <a:r>
              <a:rPr lang="ru-RU" i="1" dirty="0" smtClean="0"/>
              <a:t> </a:t>
            </a:r>
            <a:r>
              <a:rPr lang="ru-RU" i="1" dirty="0" err="1" smtClean="0"/>
              <a:t>дима</a:t>
            </a:r>
            <a:r>
              <a:rPr lang="ru-RU" i="1" dirty="0" smtClean="0"/>
              <a:t> на пожарите</a:t>
            </a:r>
          </a:p>
          <a:p>
            <a:pPr algn="ctr"/>
            <a:r>
              <a:rPr lang="ru-RU" i="1" dirty="0" smtClean="0"/>
              <a:t>се </a:t>
            </a:r>
            <a:r>
              <a:rPr lang="ru-RU" i="1" dirty="0" err="1" smtClean="0"/>
              <a:t>издига</a:t>
            </a:r>
            <a:r>
              <a:rPr lang="ru-RU" i="1" dirty="0" smtClean="0"/>
              <a:t> и </a:t>
            </a:r>
            <a:r>
              <a:rPr lang="ru-RU" i="1" dirty="0" err="1" smtClean="0"/>
              <a:t>бие</a:t>
            </a:r>
            <a:r>
              <a:rPr lang="ru-RU" i="1" dirty="0" smtClean="0"/>
              <a:t> </a:t>
            </a:r>
            <a:r>
              <a:rPr lang="ru-RU" i="1" dirty="0" err="1" smtClean="0"/>
              <a:t>ушите</a:t>
            </a:r>
            <a:r>
              <a:rPr lang="ru-RU" i="1" dirty="0" smtClean="0"/>
              <a:t> </a:t>
            </a:r>
            <a:r>
              <a:rPr lang="ru-RU" i="1" dirty="0" err="1" smtClean="0"/>
              <a:t>ти</a:t>
            </a:r>
            <a:endParaRPr lang="ru-RU" i="1" dirty="0" smtClean="0"/>
          </a:p>
          <a:p>
            <a:pPr algn="ctr"/>
            <a:r>
              <a:rPr lang="ru-RU" i="1" dirty="0" smtClean="0"/>
              <a:t>вика на </a:t>
            </a:r>
            <a:r>
              <a:rPr lang="ru-RU" i="1" dirty="0" err="1" smtClean="0"/>
              <a:t>убитите</a:t>
            </a:r>
            <a:r>
              <a:rPr lang="ru-RU" i="1" dirty="0" smtClean="0"/>
              <a:t>,</a:t>
            </a:r>
          </a:p>
          <a:p>
            <a:pPr algn="ctr"/>
            <a:r>
              <a:rPr lang="ru-RU" i="1" dirty="0" smtClean="0"/>
              <a:t>рева</a:t>
            </a:r>
          </a:p>
          <a:p>
            <a:pPr algn="ctr"/>
            <a:r>
              <a:rPr lang="ru-RU" i="1" dirty="0" smtClean="0"/>
              <a:t>на </a:t>
            </a:r>
            <a:r>
              <a:rPr lang="ru-RU" i="1" dirty="0" err="1" smtClean="0"/>
              <a:t>мъченици</a:t>
            </a:r>
            <a:r>
              <a:rPr lang="ru-RU" i="1" dirty="0" smtClean="0"/>
              <a:t> </a:t>
            </a:r>
            <a:r>
              <a:rPr lang="ru-RU" i="1" dirty="0" err="1" smtClean="0"/>
              <a:t>безброй</a:t>
            </a:r>
            <a:endParaRPr lang="ru-RU" i="1" dirty="0" smtClean="0"/>
          </a:p>
          <a:p>
            <a:pPr algn="ctr"/>
            <a:r>
              <a:rPr lang="ru-RU" i="1" dirty="0" err="1" smtClean="0"/>
              <a:t>върху</a:t>
            </a:r>
            <a:r>
              <a:rPr lang="ru-RU" i="1" dirty="0" smtClean="0"/>
              <a:t> клади </a:t>
            </a:r>
            <a:r>
              <a:rPr lang="ru-RU" i="1" dirty="0" err="1" smtClean="0"/>
              <a:t>горящи</a:t>
            </a:r>
            <a:r>
              <a:rPr lang="ru-RU" i="1" dirty="0" smtClean="0"/>
              <a:t> </a:t>
            </a:r>
            <a:r>
              <a:rPr lang="ru-RU" i="1" dirty="0" err="1" smtClean="0"/>
              <a:t>дърва</a:t>
            </a:r>
            <a:r>
              <a:rPr lang="ru-RU" i="1" dirty="0" smtClean="0"/>
              <a:t>:»</a:t>
            </a:r>
            <a:endParaRPr lang="en-US" i="1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755" y="1746539"/>
            <a:ext cx="2828925" cy="1619250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887" y="3626428"/>
            <a:ext cx="2857500" cy="1600200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5687" y="346364"/>
            <a:ext cx="1790700" cy="2552700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9984" y="47625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85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Домашна работа</a:t>
            </a:r>
            <a:endParaRPr lang="en-US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Български език и литература</a:t>
            </a:r>
            <a:endParaRPr lang="en-US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g-BG" dirty="0" smtClean="0"/>
              <a:t>Напишете съчинение на тема:</a:t>
            </a:r>
          </a:p>
          <a:p>
            <a:pPr marL="0" indent="0">
              <a:buNone/>
            </a:pPr>
            <a:r>
              <a:rPr lang="bg-BG" dirty="0" smtClean="0"/>
              <a:t>„Обществото като „отприщено стадо“ и като сила“</a:t>
            </a:r>
            <a:endParaRPr lang="en-US" dirty="0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g-BG" dirty="0" smtClean="0"/>
              <a:t>Физика </a:t>
            </a:r>
            <a:r>
              <a:rPr lang="bg-BG" smtClean="0"/>
              <a:t>и астрономия</a:t>
            </a:r>
            <a:endParaRPr lang="en-US" dirty="0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bg-BG" dirty="0" smtClean="0"/>
              <a:t>Светлината в теорията и практиката;</a:t>
            </a:r>
          </a:p>
          <a:p>
            <a:r>
              <a:rPr lang="bg-BG" dirty="0" smtClean="0"/>
              <a:t>Физиката в ежедневието – полезна за мен и за другите.</a:t>
            </a:r>
            <a:endParaRPr lang="en-US" dirty="0"/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821" y="4586303"/>
            <a:ext cx="2466975" cy="1847850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669" y="361950"/>
            <a:ext cx="2524125" cy="1809750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3205" y="4823546"/>
            <a:ext cx="2486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69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Оценка на проведения интегриран урок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Самооценка на учениците за познанията им по предметите Български език и литература и Физика и астрономия;</a:t>
            </a:r>
          </a:p>
          <a:p>
            <a:r>
              <a:rPr lang="bg-BG" dirty="0" smtClean="0"/>
              <a:t>Оценка на учителите по предметите  </a:t>
            </a:r>
            <a:r>
              <a:rPr lang="bg-BG" dirty="0"/>
              <a:t>Български език и литература и Физика и </a:t>
            </a:r>
            <a:r>
              <a:rPr lang="bg-BG" dirty="0" smtClean="0"/>
              <a:t>астрономия за организацията на часа и активността на учениците;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08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Очаквани  резултати: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Учениците познават художествения текст;</a:t>
            </a:r>
          </a:p>
          <a:p>
            <a:r>
              <a:rPr lang="bg-BG" dirty="0" smtClean="0"/>
              <a:t>Знаят композиционните части, герои, теми и мотиви;</a:t>
            </a:r>
          </a:p>
          <a:p>
            <a:r>
              <a:rPr lang="bg-BG" dirty="0" smtClean="0"/>
              <a:t>Познават същността на физичните величини сила, път и явленията и законите, свързани със светлина, абсолютно черно тяло и др.;</a:t>
            </a:r>
          </a:p>
          <a:p>
            <a:r>
              <a:rPr lang="bg-BG" dirty="0" smtClean="0"/>
              <a:t>Свързват анализа на художествения текст / поемата „Септември“ на Гео Милев/ с физичните величини, явления и закони и ги тълкуват.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269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79764"/>
          </a:xfrm>
        </p:spPr>
        <p:txBody>
          <a:bodyPr/>
          <a:lstStyle/>
          <a:p>
            <a:r>
              <a:rPr lang="bg-BG" dirty="0" smtClean="0"/>
              <a:t>За творбата: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Кое историческо събитие е в основата на поемата „Септември“?</a:t>
            </a:r>
          </a:p>
          <a:p>
            <a:r>
              <a:rPr lang="bg-BG" dirty="0" smtClean="0"/>
              <a:t>Защо творбата е определена като поема? Епическа или лирическа поема е „Септември“?</a:t>
            </a:r>
          </a:p>
          <a:p>
            <a:r>
              <a:rPr lang="bg-BG" dirty="0" smtClean="0"/>
              <a:t>Кой е основен герой в творбата?</a:t>
            </a:r>
          </a:p>
          <a:p>
            <a:r>
              <a:rPr lang="bg-BG" dirty="0" smtClean="0"/>
              <a:t>От колко части е изградена  поемата „Септември“? Защо – символика на числото.</a:t>
            </a:r>
            <a:endParaRPr lang="en-US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846" y="358919"/>
            <a:ext cx="3577936" cy="180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8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418" y="3016587"/>
            <a:ext cx="5015345" cy="3522758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627" y="217969"/>
            <a:ext cx="5514428" cy="4090795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4777" y="217969"/>
            <a:ext cx="195262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2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38200"/>
          </a:xfrm>
        </p:spPr>
        <p:txBody>
          <a:bodyPr/>
          <a:lstStyle/>
          <a:p>
            <a:r>
              <a:rPr lang="bg-BG" dirty="0" smtClean="0"/>
              <a:t>Първа част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45128" y="1385455"/>
            <a:ext cx="2632363" cy="52924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err="1" smtClean="0"/>
              <a:t>Нощта</a:t>
            </a:r>
            <a:r>
              <a:rPr lang="ru-RU" sz="1600" dirty="0" smtClean="0"/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ражда</a:t>
            </a:r>
            <a:r>
              <a:rPr lang="ru-RU" sz="1600" b="1" dirty="0">
                <a:solidFill>
                  <a:srgbClr val="FF0000"/>
                </a:solidFill>
              </a:rPr>
              <a:t> из </a:t>
            </a:r>
            <a:r>
              <a:rPr lang="ru-RU" sz="1600" b="1" dirty="0" err="1">
                <a:solidFill>
                  <a:srgbClr val="FF0000"/>
                </a:solidFill>
              </a:rPr>
              <a:t>мъртва</a:t>
            </a:r>
            <a:r>
              <a:rPr lang="ru-RU" sz="1600" b="1" dirty="0">
                <a:solidFill>
                  <a:srgbClr val="FF0000"/>
                </a:solidFill>
              </a:rPr>
              <a:t> утроба</a:t>
            </a:r>
          </a:p>
          <a:p>
            <a:pPr marL="0" indent="0">
              <a:buNone/>
            </a:pPr>
            <a:r>
              <a:rPr lang="ru-RU" sz="1600" b="1" dirty="0" err="1" smtClean="0">
                <a:solidFill>
                  <a:srgbClr val="FF0000"/>
                </a:solidFill>
              </a:rPr>
              <a:t>вековната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злоба </a:t>
            </a:r>
            <a:r>
              <a:rPr lang="ru-RU" sz="1600" dirty="0"/>
              <a:t>на роба</a:t>
            </a:r>
            <a:r>
              <a:rPr lang="ru-RU" sz="1600" dirty="0" smtClean="0"/>
              <a:t>: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своя </a:t>
            </a:r>
            <a:r>
              <a:rPr lang="ru-RU" sz="1600" b="1" dirty="0">
                <a:solidFill>
                  <a:srgbClr val="FF0000"/>
                </a:solidFill>
              </a:rPr>
              <a:t>пурпурен </a:t>
            </a:r>
            <a:r>
              <a:rPr lang="ru-RU" sz="1600" b="1" dirty="0" err="1">
                <a:solidFill>
                  <a:srgbClr val="FF0000"/>
                </a:solidFill>
              </a:rPr>
              <a:t>гняв</a:t>
            </a:r>
            <a:r>
              <a:rPr lang="ru-RU" sz="1600" b="1" dirty="0">
                <a:solidFill>
                  <a:srgbClr val="FF0000"/>
                </a:solidFill>
              </a:rPr>
              <a:t> -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величав.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 err="1" smtClean="0"/>
              <a:t>Дълбоко</a:t>
            </a:r>
            <a:r>
              <a:rPr lang="ru-RU" sz="1600" dirty="0" smtClean="0"/>
              <a:t> </a:t>
            </a:r>
            <a:r>
              <a:rPr lang="ru-RU" sz="1600" dirty="0"/>
              <a:t>сред мрак и </a:t>
            </a:r>
            <a:r>
              <a:rPr lang="ru-RU" sz="1600" dirty="0" err="1"/>
              <a:t>мъгла</a:t>
            </a:r>
            <a:r>
              <a:rPr lang="ru-RU" sz="1600" dirty="0" smtClean="0"/>
              <a:t>.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Из </a:t>
            </a:r>
            <a:r>
              <a:rPr lang="ru-RU" sz="1600" dirty="0" err="1"/>
              <a:t>тъмни</a:t>
            </a:r>
            <a:r>
              <a:rPr lang="ru-RU" sz="1600" dirty="0"/>
              <a:t> </a:t>
            </a:r>
            <a:r>
              <a:rPr lang="ru-RU" sz="1600" dirty="0" err="1"/>
              <a:t>долини</a:t>
            </a: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- </a:t>
            </a:r>
            <a:r>
              <a:rPr lang="ru-RU" sz="1600" dirty="0" err="1"/>
              <a:t>преди</a:t>
            </a:r>
            <a:r>
              <a:rPr lang="ru-RU" sz="1600" dirty="0"/>
              <a:t> да се </a:t>
            </a:r>
            <a:r>
              <a:rPr lang="ru-RU" sz="1600" dirty="0" err="1" smtClean="0"/>
              <a:t>съмне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из </a:t>
            </a:r>
            <a:r>
              <a:rPr lang="ru-RU" sz="1600" dirty="0" err="1"/>
              <a:t>всички</a:t>
            </a:r>
            <a:r>
              <a:rPr lang="ru-RU" sz="1600" dirty="0"/>
              <a:t> </a:t>
            </a:r>
            <a:r>
              <a:rPr lang="ru-RU" sz="1600" dirty="0" err="1"/>
              <a:t>балкани</a:t>
            </a: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из </a:t>
            </a:r>
            <a:r>
              <a:rPr lang="ru-RU" sz="1600" dirty="0"/>
              <a:t>дебри </a:t>
            </a:r>
            <a:r>
              <a:rPr lang="ru-RU" sz="1600" dirty="0" err="1" smtClean="0"/>
              <a:t>пустинни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из </a:t>
            </a:r>
            <a:r>
              <a:rPr lang="ru-RU" sz="1600" dirty="0" err="1"/>
              <a:t>гладни</a:t>
            </a:r>
            <a:r>
              <a:rPr lang="ru-RU" sz="1600" dirty="0"/>
              <a:t> поля</a:t>
            </a:r>
          </a:p>
          <a:p>
            <a:pPr marL="0" indent="0">
              <a:buNone/>
            </a:pPr>
            <a:r>
              <a:rPr lang="ru-RU" sz="1600" dirty="0" smtClean="0"/>
              <a:t>из </a:t>
            </a:r>
            <a:r>
              <a:rPr lang="ru-RU" sz="1600" dirty="0" err="1"/>
              <a:t>кални</a:t>
            </a:r>
            <a:r>
              <a:rPr lang="ru-RU" sz="1600" dirty="0"/>
              <a:t> </a:t>
            </a:r>
            <a:r>
              <a:rPr lang="ru-RU" sz="1600" dirty="0" err="1" smtClean="0"/>
              <a:t>паланки</a:t>
            </a: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села</a:t>
            </a:r>
            <a:endParaRPr lang="ru-RU" sz="1600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253836"/>
            <a:ext cx="3034145" cy="49599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 smtClean="0"/>
              <a:t>градове</a:t>
            </a:r>
            <a:endParaRPr lang="ru-RU" dirty="0"/>
          </a:p>
          <a:p>
            <a:pPr marL="0" indent="0">
              <a:buNone/>
            </a:pPr>
            <a:r>
              <a:rPr lang="ru-RU" dirty="0" err="1" smtClean="0"/>
              <a:t>дворове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из </a:t>
            </a:r>
            <a:r>
              <a:rPr lang="ru-RU" dirty="0" err="1"/>
              <a:t>хижи</a:t>
            </a:r>
            <a:r>
              <a:rPr lang="ru-RU" dirty="0"/>
              <a:t>, </a:t>
            </a:r>
            <a:r>
              <a:rPr lang="ru-RU" dirty="0" err="1" smtClean="0"/>
              <a:t>колиби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из фабрики, </a:t>
            </a:r>
            <a:r>
              <a:rPr lang="ru-RU" dirty="0" err="1"/>
              <a:t>складове</a:t>
            </a:r>
            <a:r>
              <a:rPr lang="ru-RU" dirty="0"/>
              <a:t>, </a:t>
            </a:r>
            <a:r>
              <a:rPr lang="ru-RU" dirty="0" smtClean="0"/>
              <a:t>гари</a:t>
            </a:r>
            <a:endParaRPr lang="ru-RU" dirty="0"/>
          </a:p>
          <a:p>
            <a:pPr marL="0" indent="0">
              <a:buNone/>
            </a:pPr>
            <a:r>
              <a:rPr lang="ru-RU" dirty="0" err="1" smtClean="0"/>
              <a:t>хамбари</a:t>
            </a:r>
            <a:endParaRPr lang="ru-RU" dirty="0"/>
          </a:p>
          <a:p>
            <a:pPr marL="0" indent="0">
              <a:buNone/>
            </a:pPr>
            <a:r>
              <a:rPr lang="ru-RU" dirty="0" err="1" smtClean="0"/>
              <a:t>чифлици</a:t>
            </a:r>
            <a:endParaRPr lang="ru-RU" dirty="0"/>
          </a:p>
          <a:p>
            <a:pPr marL="0" indent="0">
              <a:buNone/>
            </a:pPr>
            <a:r>
              <a:rPr lang="ru-RU" dirty="0" err="1" smtClean="0"/>
              <a:t>воденици</a:t>
            </a:r>
            <a:endParaRPr lang="ru-RU" dirty="0"/>
          </a:p>
          <a:p>
            <a:pPr marL="0" indent="0">
              <a:buNone/>
            </a:pPr>
            <a:r>
              <a:rPr lang="ru-RU" dirty="0" err="1" smtClean="0"/>
              <a:t>работилници</a:t>
            </a:r>
            <a:endParaRPr lang="ru-RU" dirty="0"/>
          </a:p>
          <a:p>
            <a:pPr marL="0" indent="0">
              <a:buNone/>
            </a:pPr>
            <a:r>
              <a:rPr lang="ru-RU" dirty="0" err="1" smtClean="0"/>
              <a:t>юзини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заводи: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по </a:t>
            </a:r>
            <a:r>
              <a:rPr lang="ru-RU" b="1" dirty="0" err="1">
                <a:solidFill>
                  <a:srgbClr val="FF0000"/>
                </a:solidFill>
              </a:rPr>
              <a:t>пътища</a:t>
            </a:r>
            <a:r>
              <a:rPr lang="ru-RU" b="1" dirty="0">
                <a:solidFill>
                  <a:srgbClr val="FF0000"/>
                </a:solidFill>
              </a:rPr>
              <a:t> и по </a:t>
            </a:r>
            <a:r>
              <a:rPr lang="ru-RU" b="1" dirty="0" err="1" smtClean="0">
                <a:solidFill>
                  <a:srgbClr val="FF0000"/>
                </a:solidFill>
              </a:rPr>
              <a:t>завои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err="1"/>
              <a:t>в</a:t>
            </a:r>
            <a:r>
              <a:rPr lang="ru-RU" dirty="0" err="1" smtClean="0"/>
              <a:t>исоко</a:t>
            </a:r>
            <a:r>
              <a:rPr lang="ru-RU" dirty="0" smtClean="0"/>
              <a:t>……</a:t>
            </a:r>
            <a:endParaRPr lang="en-US" dirty="0"/>
          </a:p>
        </p:txBody>
      </p:sp>
      <p:sp>
        <p:nvSpPr>
          <p:cNvPr id="5" name="Облаковидно изнесено означение 4"/>
          <p:cNvSpPr/>
          <p:nvPr/>
        </p:nvSpPr>
        <p:spPr>
          <a:xfrm>
            <a:off x="8992032" y="3597852"/>
            <a:ext cx="3020291" cy="2313709"/>
          </a:xfrm>
          <a:prstGeom prst="cloudCallout">
            <a:avLst>
              <a:gd name="adj1" fmla="val -63750"/>
              <a:gd name="adj2" fmla="val 297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Движение на телата:</a:t>
            </a:r>
          </a:p>
          <a:p>
            <a:r>
              <a:rPr lang="bg-BG" dirty="0" smtClean="0"/>
              <a:t>-видове;</a:t>
            </a:r>
          </a:p>
          <a:p>
            <a:r>
              <a:rPr lang="bg-BG" dirty="0" smtClean="0"/>
              <a:t>-характеристики;</a:t>
            </a:r>
          </a:p>
          <a:p>
            <a:r>
              <a:rPr lang="bg-BG" dirty="0" smtClean="0"/>
              <a:t>-закони.</a:t>
            </a:r>
            <a:endParaRPr lang="en-US" dirty="0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5348" y="329911"/>
            <a:ext cx="2466975" cy="1847850"/>
          </a:xfrm>
          <a:prstGeom prst="rect">
            <a:avLst/>
          </a:prstGeom>
        </p:spPr>
      </p:pic>
      <p:sp>
        <p:nvSpPr>
          <p:cNvPr id="7" name="Облаковидно изнесено означение 6"/>
          <p:cNvSpPr/>
          <p:nvPr/>
        </p:nvSpPr>
        <p:spPr>
          <a:xfrm>
            <a:off x="3477490" y="1524000"/>
            <a:ext cx="2576945" cy="1457775"/>
          </a:xfrm>
          <a:prstGeom prst="cloudCallout">
            <a:avLst>
              <a:gd name="adj1" fmla="val -59295"/>
              <a:gd name="adj2" fmla="val -182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Обяснете подчертаните езикови средства!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64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90600"/>
          </a:xfrm>
        </p:spPr>
        <p:txBody>
          <a:bodyPr/>
          <a:lstStyle/>
          <a:p>
            <a:r>
              <a:rPr lang="bg-BG" dirty="0" smtClean="0"/>
              <a:t>Първа глава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371600" y="1676401"/>
            <a:ext cx="4447786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«- </a:t>
            </a:r>
            <a:r>
              <a:rPr lang="ru-RU" dirty="0"/>
              <a:t>без </a:t>
            </a:r>
            <a:r>
              <a:rPr lang="ru-RU" dirty="0" err="1" smtClean="0"/>
              <a:t>рози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и </a:t>
            </a:r>
            <a:r>
              <a:rPr lang="ru-RU" dirty="0" smtClean="0"/>
              <a:t>песни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без </a:t>
            </a:r>
            <a:r>
              <a:rPr lang="ru-RU" b="1" dirty="0" err="1">
                <a:solidFill>
                  <a:srgbClr val="FF0000"/>
                </a:solidFill>
              </a:rPr>
              <a:t>музика</a:t>
            </a:r>
            <a:r>
              <a:rPr lang="ru-RU" dirty="0"/>
              <a:t> и </a:t>
            </a:r>
            <a:r>
              <a:rPr lang="ru-RU" dirty="0" err="1" smtClean="0"/>
              <a:t>барабани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без </a:t>
            </a:r>
            <a:r>
              <a:rPr lang="ru-RU" dirty="0" err="1"/>
              <a:t>кларинети</a:t>
            </a:r>
            <a:r>
              <a:rPr lang="ru-RU" dirty="0"/>
              <a:t>, </a:t>
            </a:r>
            <a:r>
              <a:rPr lang="ru-RU" dirty="0" err="1"/>
              <a:t>тимпани</a:t>
            </a:r>
            <a:r>
              <a:rPr lang="ru-RU" dirty="0"/>
              <a:t>, </a:t>
            </a:r>
            <a:r>
              <a:rPr lang="ru-RU" dirty="0" err="1"/>
              <a:t>латерни</a:t>
            </a:r>
            <a:r>
              <a:rPr lang="ru-RU" dirty="0" smtClean="0"/>
              <a:t>,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err="1"/>
              <a:t>флигорни</a:t>
            </a:r>
            <a:r>
              <a:rPr lang="ru-RU" dirty="0"/>
              <a:t>, </a:t>
            </a:r>
            <a:r>
              <a:rPr lang="ru-RU" dirty="0" err="1"/>
              <a:t>тромбони</a:t>
            </a:r>
            <a:r>
              <a:rPr lang="ru-RU" dirty="0"/>
              <a:t>, </a:t>
            </a:r>
            <a:r>
              <a:rPr lang="ru-RU" dirty="0" err="1"/>
              <a:t>тръби</a:t>
            </a:r>
            <a:r>
              <a:rPr lang="ru-RU" dirty="0" smtClean="0"/>
              <a:t>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на </a:t>
            </a:r>
            <a:r>
              <a:rPr lang="ru-RU" dirty="0" err="1"/>
              <a:t>гърба</a:t>
            </a:r>
            <a:r>
              <a:rPr lang="ru-RU" dirty="0"/>
              <a:t> с </a:t>
            </a:r>
            <a:r>
              <a:rPr lang="ru-RU" dirty="0" err="1"/>
              <a:t>парцаливи</a:t>
            </a:r>
            <a:r>
              <a:rPr lang="ru-RU" dirty="0"/>
              <a:t> </a:t>
            </a:r>
            <a:r>
              <a:rPr lang="ru-RU" dirty="0" err="1" smtClean="0"/>
              <a:t>торби</a:t>
            </a:r>
            <a:r>
              <a:rPr lang="ru-RU" dirty="0" smtClean="0"/>
              <a:t>…»</a:t>
            </a:r>
            <a:endParaRPr lang="en-US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Обяснете особеностите на </a:t>
            </a:r>
            <a:r>
              <a:rPr lang="bg-BG" dirty="0" err="1" smtClean="0"/>
              <a:t>стиховата</a:t>
            </a:r>
            <a:r>
              <a:rPr lang="bg-BG" dirty="0" smtClean="0"/>
              <a:t> организация на текста?</a:t>
            </a:r>
          </a:p>
          <a:p>
            <a:r>
              <a:rPr lang="bg-BG" dirty="0" smtClean="0"/>
              <a:t>Какво е „фрагментарност“?</a:t>
            </a:r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r>
              <a:rPr lang="bg-BG" dirty="0" smtClean="0"/>
              <a:t>Какво е звукова механична вълна?</a:t>
            </a:r>
            <a:endParaRPr lang="en-US" dirty="0"/>
          </a:p>
        </p:txBody>
      </p:sp>
      <p:sp>
        <p:nvSpPr>
          <p:cNvPr id="5" name="Изнесено означение със стрелка надолу 4"/>
          <p:cNvSpPr/>
          <p:nvPr/>
        </p:nvSpPr>
        <p:spPr>
          <a:xfrm>
            <a:off x="7065818" y="3602182"/>
            <a:ext cx="3560618" cy="116378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А сега -  физиката!</a:t>
            </a:r>
            <a:endParaRPr lang="en-US" dirty="0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242" y="4765964"/>
            <a:ext cx="3586357" cy="1762124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818" y="172316"/>
            <a:ext cx="3560618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04455"/>
          </a:xfrm>
        </p:spPr>
        <p:txBody>
          <a:bodyPr/>
          <a:lstStyle/>
          <a:p>
            <a:r>
              <a:rPr lang="bg-BG" dirty="0" smtClean="0"/>
              <a:t>Втора глава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371600" y="1814945"/>
            <a:ext cx="4128655" cy="4336473"/>
          </a:xfrm>
        </p:spPr>
        <p:txBody>
          <a:bodyPr/>
          <a:lstStyle/>
          <a:p>
            <a:r>
              <a:rPr lang="ru-RU" dirty="0" err="1"/>
              <a:t>Сблъсъкът</a:t>
            </a:r>
            <a:r>
              <a:rPr lang="ru-RU" dirty="0"/>
              <a:t> между народ и </a:t>
            </a:r>
            <a:r>
              <a:rPr lang="ru-RU" dirty="0" err="1"/>
              <a:t>власт</a:t>
            </a:r>
            <a:r>
              <a:rPr lang="ru-RU" dirty="0"/>
              <a:t>;</a:t>
            </a:r>
          </a:p>
          <a:p>
            <a:r>
              <a:rPr lang="ru-RU" dirty="0" err="1"/>
              <a:t>Контрастни</a:t>
            </a:r>
            <a:r>
              <a:rPr lang="ru-RU" dirty="0"/>
              <a:t> </a:t>
            </a:r>
            <a:r>
              <a:rPr lang="ru-RU" dirty="0" err="1"/>
              <a:t>символни</a:t>
            </a:r>
            <a:r>
              <a:rPr lang="ru-RU" dirty="0"/>
              <a:t> </a:t>
            </a:r>
            <a:r>
              <a:rPr lang="ru-RU" dirty="0" err="1"/>
              <a:t>образи</a:t>
            </a:r>
            <a:r>
              <a:rPr lang="ru-RU" dirty="0"/>
              <a:t> – НОЩ – ЗОРА – </a:t>
            </a:r>
            <a:r>
              <a:rPr lang="ru-RU" dirty="0" err="1"/>
              <a:t>противопоставяне</a:t>
            </a:r>
            <a:r>
              <a:rPr lang="ru-RU" dirty="0"/>
              <a:t> на два </a:t>
            </a:r>
            <a:r>
              <a:rPr lang="ru-RU" dirty="0" err="1"/>
              <a:t>несъвместими</a:t>
            </a:r>
            <a:r>
              <a:rPr lang="ru-RU" dirty="0"/>
              <a:t> свята;</a:t>
            </a:r>
          </a:p>
          <a:p>
            <a:r>
              <a:rPr lang="ru-RU" dirty="0" err="1"/>
              <a:t>Статуквото</a:t>
            </a:r>
            <a:r>
              <a:rPr lang="ru-RU" dirty="0"/>
              <a:t> – </a:t>
            </a:r>
            <a:r>
              <a:rPr lang="ru-RU" dirty="0" err="1"/>
              <a:t>охранява</a:t>
            </a:r>
            <a:r>
              <a:rPr lang="ru-RU" dirty="0"/>
              <a:t> се  с груба сила /метафора - „</a:t>
            </a:r>
            <a:r>
              <a:rPr lang="ru-RU" dirty="0" err="1"/>
              <a:t>гръм</a:t>
            </a:r>
            <a:r>
              <a:rPr lang="ru-RU" dirty="0"/>
              <a:t> от </a:t>
            </a:r>
            <a:r>
              <a:rPr lang="ru-RU" dirty="0" err="1"/>
              <a:t>картечници</a:t>
            </a:r>
            <a:r>
              <a:rPr lang="ru-RU" dirty="0"/>
              <a:t>“; метонимия - „</a:t>
            </a:r>
            <a:r>
              <a:rPr lang="ru-RU" dirty="0" err="1"/>
              <a:t>куршуми</a:t>
            </a:r>
            <a:r>
              <a:rPr lang="ru-RU" dirty="0"/>
              <a:t> – олово“; сравнение - „</a:t>
            </a:r>
            <a:r>
              <a:rPr lang="ru-RU" dirty="0" err="1"/>
              <a:t>топове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...“/;</a:t>
            </a:r>
          </a:p>
          <a:p>
            <a:r>
              <a:rPr lang="bg-BG" dirty="0" smtClean="0"/>
              <a:t>„</a:t>
            </a:r>
            <a:r>
              <a:rPr lang="bg-BG" b="1" dirty="0" smtClean="0">
                <a:solidFill>
                  <a:srgbClr val="FF0000"/>
                </a:solidFill>
              </a:rPr>
              <a:t>Трепет и страх…“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Облаковидно изнесено означение 4"/>
          <p:cNvSpPr/>
          <p:nvPr/>
        </p:nvSpPr>
        <p:spPr>
          <a:xfrm>
            <a:off x="5777346" y="3754581"/>
            <a:ext cx="3283528" cy="1607127"/>
          </a:xfrm>
          <a:prstGeom prst="cloudCallout">
            <a:avLst>
              <a:gd name="adj1" fmla="val -95027"/>
              <a:gd name="adj2" fmla="val 452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Механични трептения</a:t>
            </a:r>
            <a:endParaRPr lang="en-US" dirty="0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8207" y="685800"/>
            <a:ext cx="2728048" cy="467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4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10491"/>
          </a:xfrm>
        </p:spPr>
        <p:txBody>
          <a:bodyPr/>
          <a:lstStyle/>
          <a:p>
            <a:r>
              <a:rPr lang="bg-BG" dirty="0" smtClean="0"/>
              <a:t>Трета глава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«Г л а в а   п ъ р в а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 err="1" smtClean="0"/>
              <a:t>Септември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b="1" dirty="0">
                <a:solidFill>
                  <a:srgbClr val="FF0000"/>
                </a:solidFill>
              </a:rPr>
              <a:t>Глас</a:t>
            </a:r>
            <a:r>
              <a:rPr lang="ru-RU" dirty="0"/>
              <a:t> народен </a:t>
            </a:r>
            <a:r>
              <a:rPr lang="ru-RU" dirty="0" smtClean="0"/>
              <a:t>-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b="1" dirty="0">
                <a:solidFill>
                  <a:srgbClr val="FF0000"/>
                </a:solidFill>
              </a:rPr>
              <a:t>Глас </a:t>
            </a:r>
            <a:r>
              <a:rPr lang="ru-RU" dirty="0" err="1"/>
              <a:t>божи</a:t>
            </a:r>
            <a:r>
              <a:rPr lang="ru-RU" dirty="0"/>
              <a:t> -</a:t>
            </a:r>
          </a:p>
          <a:p>
            <a:pPr marL="0" indent="0">
              <a:buNone/>
            </a:pPr>
            <a:r>
              <a:rPr lang="ru-RU" dirty="0" smtClean="0"/>
              <a:t>О </a:t>
            </a:r>
            <a:r>
              <a:rPr lang="ru-RU" dirty="0"/>
              <a:t>боже</a:t>
            </a:r>
            <a:r>
              <a:rPr lang="ru-RU" dirty="0" smtClean="0"/>
              <a:t>!»</a:t>
            </a:r>
            <a:endParaRPr lang="en-US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525403" y="1634837"/>
            <a:ext cx="4447786" cy="4232564"/>
          </a:xfrm>
        </p:spPr>
        <p:txBody>
          <a:bodyPr>
            <a:normAutofit/>
          </a:bodyPr>
          <a:lstStyle/>
          <a:p>
            <a:r>
              <a:rPr lang="ru-RU" dirty="0" err="1"/>
              <a:t>Народът</a:t>
            </a:r>
            <a:r>
              <a:rPr lang="ru-RU" dirty="0"/>
              <a:t> се </a:t>
            </a:r>
            <a:r>
              <a:rPr lang="ru-RU" dirty="0" err="1"/>
              <a:t>трансформира</a:t>
            </a:r>
            <a:r>
              <a:rPr lang="ru-RU" dirty="0"/>
              <a:t> от жертва в творец на </a:t>
            </a:r>
            <a:r>
              <a:rPr lang="ru-RU" dirty="0" err="1"/>
              <a:t>съдбата</a:t>
            </a:r>
            <a:r>
              <a:rPr lang="ru-RU" dirty="0"/>
              <a:t> си;</a:t>
            </a:r>
          </a:p>
          <a:p>
            <a:r>
              <a:rPr lang="bg-BG" dirty="0"/>
              <a:t>Септември е начало на ново революционно летоброене</a:t>
            </a:r>
          </a:p>
          <a:p>
            <a:r>
              <a:rPr lang="bg-BG" dirty="0"/>
              <a:t>Възкресението е възраждането на свободния човешки дух.</a:t>
            </a:r>
          </a:p>
          <a:p>
            <a:r>
              <a:rPr lang="bg-BG" dirty="0"/>
              <a:t>Трансформиране на вяра, надежда и любов – вяра, познание, желание.</a:t>
            </a:r>
            <a:endParaRPr lang="en-US" dirty="0"/>
          </a:p>
          <a:p>
            <a:endParaRPr lang="en-US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544" y="4253345"/>
            <a:ext cx="3018841" cy="230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TM10001105[[fn=Реколта]]</Template>
  <TotalTime>2123</TotalTime>
  <Words>1052</Words>
  <Application>Microsoft Office PowerPoint</Application>
  <PresentationFormat>Широк екран</PresentationFormat>
  <Paragraphs>204</Paragraphs>
  <Slides>23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23</vt:i4>
      </vt:variant>
    </vt:vector>
  </HeadingPairs>
  <TitlesOfParts>
    <vt:vector size="26" baseType="lpstr">
      <vt:lpstr>Franklin Gothic Book</vt:lpstr>
      <vt:lpstr>Wingdings</vt:lpstr>
      <vt:lpstr>Crop</vt:lpstr>
      <vt:lpstr>Поемата „Септември“ – художествени и физични аспекти на бунта</vt:lpstr>
      <vt:lpstr>Цел на урока:</vt:lpstr>
      <vt:lpstr>Очаквани  резултати:</vt:lpstr>
      <vt:lpstr>За творбата:</vt:lpstr>
      <vt:lpstr>Презентация на PowerPoint</vt:lpstr>
      <vt:lpstr>Първа част</vt:lpstr>
      <vt:lpstr>Първа глава</vt:lpstr>
      <vt:lpstr>Втора глава</vt:lpstr>
      <vt:lpstr>Трета глава</vt:lpstr>
      <vt:lpstr>Презентация на PowerPoint</vt:lpstr>
      <vt:lpstr>Кой е основният герой в творбата?</vt:lpstr>
      <vt:lpstr>Презентация на PowerPoint</vt:lpstr>
      <vt:lpstr>Презентация на PowerPoint</vt:lpstr>
      <vt:lpstr>Презентация на PowerPoint</vt:lpstr>
      <vt:lpstr>„Шуми Марица…окървавена“</vt:lpstr>
      <vt:lpstr>Отхвърляне на традиционната представа за Бога</vt:lpstr>
      <vt:lpstr>Образът на поп Андрей</vt:lpstr>
      <vt:lpstr>Трагедията </vt:lpstr>
      <vt:lpstr>Презентация на PowerPoint</vt:lpstr>
      <vt:lpstr>И към физиката …</vt:lpstr>
      <vt:lpstr>И …гражданско образование</vt:lpstr>
      <vt:lpstr>Домашна работа</vt:lpstr>
      <vt:lpstr>Оценка на проведения интегриран урок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Поемата „Септември“ – физични аспекти на бунта</dc:title>
  <dc:creator>Pasha</dc:creator>
  <cp:lastModifiedBy>Pasha</cp:lastModifiedBy>
  <cp:revision>32</cp:revision>
  <dcterms:created xsi:type="dcterms:W3CDTF">2022-01-22T04:18:17Z</dcterms:created>
  <dcterms:modified xsi:type="dcterms:W3CDTF">2022-06-29T05:22:19Z</dcterms:modified>
</cp:coreProperties>
</file>